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xl/webextensions/taskpanes.xml" ContentType="application/vnd.ms-office.webextensiontaskpanes+xml"/>
  <Override PartName="/xl/webextensions/webextension1.xml" ContentType="application/vnd.ms-office.webextension+xml"/>
  <Override PartName="/xl/webextensions/webextension2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xl/webextensions/taskpanes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teamsites.airportnet.se/EkonomiFinans/Dokument/BOKSLUT/BOKSLUT 2026/Q3/Fact Sheet/"/>
    </mc:Choice>
  </mc:AlternateContent>
  <xr:revisionPtr revIDLastSave="0" documentId="13_ncr:20000001_{A411FC03-4944-4F67-8ADB-04A2A080C41D}" xr6:coauthVersionLast="47" xr6:coauthVersionMax="47" xr10:uidLastSave="{00000000-0000-0000-0000-000000000000}"/>
  <bookViews>
    <workbookView xWindow="28680" yWindow="-120" windowWidth="29040" windowHeight="15720" xr2:uid="{2CA14047-FA1A-411E-A56D-49F2CAD99C60}"/>
  </bookViews>
  <sheets>
    <sheet name="Contents" sheetId="6" r:id="rId1"/>
    <sheet name="Consolidated income statements" sheetId="1" r:id="rId2"/>
    <sheet name="Consolidated balance sheets" sheetId="3" r:id="rId3"/>
    <sheet name="Consolidated cash flow" sheetId="5" r:id="rId4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21" i="3" l="1"/>
  <c r="E22" i="3" s="1"/>
  <c r="E31" i="3"/>
  <c r="E25" i="3"/>
  <c r="E18" i="3"/>
  <c r="E13" i="3"/>
  <c r="E8" i="3"/>
  <c r="E23" i="3" l="1"/>
  <c r="C1" i="1"/>
  <c r="C1" i="3" s="1"/>
  <c r="C39" i="3"/>
  <c r="C13" i="3"/>
  <c r="C30" i="1"/>
  <c r="C15" i="1"/>
  <c r="C10" i="1"/>
  <c r="F20" i="1" l="1"/>
  <c r="D13" i="3"/>
  <c r="D9" i="5" l="1"/>
  <c r="D11" i="5" s="1"/>
  <c r="D41" i="3"/>
  <c r="D25" i="3"/>
  <c r="D22" i="3"/>
  <c r="D18" i="3"/>
  <c r="D8" i="3"/>
  <c r="D30" i="1"/>
  <c r="F30" i="1"/>
  <c r="F25" i="1"/>
  <c r="F15" i="1"/>
  <c r="F10" i="1"/>
  <c r="C11" i="5"/>
  <c r="C31" i="3"/>
  <c r="C25" i="3"/>
  <c r="C33" i="3" s="1"/>
  <c r="C41" i="3" s="1"/>
  <c r="C21" i="3"/>
  <c r="C22" i="3" s="1"/>
  <c r="C18" i="3"/>
  <c r="C8" i="3"/>
  <c r="C25" i="1"/>
  <c r="C20" i="1"/>
  <c r="K30" i="1"/>
  <c r="D10" i="1"/>
  <c r="G10" i="1"/>
  <c r="C23" i="3" l="1"/>
  <c r="D23" i="3"/>
  <c r="D15" i="1"/>
  <c r="J30" i="1"/>
  <c r="J25" i="1"/>
  <c r="J20" i="1"/>
  <c r="J15" i="1"/>
  <c r="J10" i="1"/>
  <c r="G30" i="1"/>
  <c r="G25" i="1"/>
  <c r="G20" i="1"/>
  <c r="G15" i="1"/>
  <c r="F39" i="3" l="1"/>
  <c r="G31" i="3" l="1"/>
  <c r="H21" i="3"/>
  <c r="G21" i="3"/>
  <c r="F21" i="3"/>
  <c r="F13" i="3"/>
  <c r="H39" i="3" l="1"/>
  <c r="G39" i="3"/>
  <c r="F31" i="3"/>
  <c r="H25" i="3"/>
  <c r="H41" i="3" s="1"/>
  <c r="G25" i="3"/>
  <c r="G41" i="3" s="1"/>
  <c r="F25" i="3"/>
  <c r="F41" i="3" s="1"/>
  <c r="G22" i="3"/>
  <c r="F22" i="3"/>
  <c r="H22" i="3"/>
  <c r="H18" i="3"/>
  <c r="G18" i="3"/>
  <c r="F18" i="3"/>
  <c r="H13" i="3"/>
  <c r="G13" i="3"/>
  <c r="H8" i="3"/>
  <c r="G8" i="3"/>
  <c r="F8" i="3"/>
  <c r="H31" i="3" l="1"/>
  <c r="G23" i="3"/>
  <c r="F23" i="3"/>
  <c r="H23" i="3"/>
  <c r="F9" i="5" l="1"/>
  <c r="F11" i="5" s="1"/>
  <c r="H9" i="5"/>
  <c r="H11" i="5" s="1"/>
  <c r="G9" i="5"/>
  <c r="G11" i="5" s="1"/>
  <c r="D25" i="1"/>
  <c r="D20" i="1"/>
  <c r="B23" i="1"/>
  <c r="M25" i="3" l="1"/>
  <c r="M33" i="3" s="1"/>
  <c r="M41" i="3" s="1"/>
  <c r="L25" i="3"/>
  <c r="L33" i="3" s="1"/>
  <c r="L41" i="3" s="1"/>
  <c r="K25" i="3"/>
  <c r="K33" i="3" s="1"/>
  <c r="K41" i="3" s="1"/>
  <c r="J25" i="3"/>
  <c r="J33" i="3" s="1"/>
  <c r="J41" i="3" s="1"/>
  <c r="I25" i="3"/>
  <c r="I33" i="3" s="1"/>
  <c r="I41" i="3" s="1"/>
  <c r="B12" i="3"/>
  <c r="B13" i="3"/>
  <c r="B8" i="3"/>
  <c r="L21" i="3"/>
  <c r="K21" i="3"/>
  <c r="H10" i="1" l="1"/>
  <c r="I9" i="5" l="1"/>
  <c r="I11" i="5" s="1"/>
  <c r="M39" i="3" l="1"/>
  <c r="L28" i="3"/>
  <c r="K28" i="3"/>
  <c r="M27" i="3"/>
  <c r="L27" i="3"/>
  <c r="K27" i="3"/>
  <c r="M9" i="5" l="1"/>
  <c r="M11" i="5" s="1"/>
  <c r="L9" i="5"/>
  <c r="L11" i="5" s="1"/>
  <c r="K9" i="5"/>
  <c r="K11" i="5" s="1"/>
  <c r="J9" i="5"/>
  <c r="J11" i="5" s="1"/>
  <c r="I8" i="3"/>
  <c r="J8" i="3"/>
  <c r="K8" i="3"/>
  <c r="L8" i="3"/>
  <c r="M8" i="3"/>
  <c r="I13" i="3"/>
  <c r="J13" i="3"/>
  <c r="K13" i="3"/>
  <c r="L13" i="3"/>
  <c r="M13" i="3"/>
  <c r="I18" i="3"/>
  <c r="J18" i="3"/>
  <c r="K18" i="3"/>
  <c r="L18" i="3"/>
  <c r="M18" i="3"/>
  <c r="I22" i="3"/>
  <c r="J22" i="3"/>
  <c r="K22" i="3"/>
  <c r="L22" i="3"/>
  <c r="M22" i="3"/>
  <c r="L39" i="3"/>
  <c r="K39" i="3"/>
  <c r="J39" i="3"/>
  <c r="I39" i="3"/>
  <c r="M31" i="3"/>
  <c r="L31" i="3"/>
  <c r="K31" i="3"/>
  <c r="J31" i="3"/>
  <c r="I31" i="3"/>
  <c r="H30" i="1"/>
  <c r="L30" i="1"/>
  <c r="M30" i="1"/>
  <c r="H20" i="1"/>
  <c r="K20" i="1"/>
  <c r="L20" i="1"/>
  <c r="M20" i="1"/>
  <c r="H25" i="1"/>
  <c r="K25" i="1"/>
  <c r="L25" i="1"/>
  <c r="M25" i="1"/>
  <c r="M10" i="1"/>
  <c r="L10" i="1"/>
  <c r="K10" i="1"/>
  <c r="E10" i="1"/>
  <c r="E25" i="1"/>
  <c r="E20" i="1"/>
  <c r="M15" i="1"/>
  <c r="L15" i="1"/>
  <c r="K15" i="1"/>
  <c r="H15" i="1"/>
  <c r="E15" i="1"/>
  <c r="K23" i="3" l="1"/>
  <c r="J23" i="3"/>
  <c r="I23" i="3"/>
  <c r="L23" i="3"/>
  <c r="M23" i="3"/>
  <c r="E30" i="1"/>
</calcChain>
</file>

<file path=xl/sharedStrings.xml><?xml version="1.0" encoding="utf-8"?>
<sst xmlns="http://schemas.openxmlformats.org/spreadsheetml/2006/main" count="131" uniqueCount="80">
  <si>
    <t>Q1 2025</t>
  </si>
  <si>
    <t>Q1 2026</t>
  </si>
  <si>
    <t>Q1 2024</t>
  </si>
  <si>
    <t>FFO, R12</t>
  </si>
  <si>
    <t>FFO/Debt, %</t>
  </si>
  <si>
    <t>Debt</t>
  </si>
  <si>
    <t>─</t>
  </si>
  <si>
    <t>Consolidated cash flow statement - supplementary information</t>
  </si>
  <si>
    <t>Amounts in SEK M</t>
  </si>
  <si>
    <t>Cash flow from operating activities</t>
  </si>
  <si>
    <t>Income after financial items</t>
  </si>
  <si>
    <t>Adjustments for non-cash items</t>
  </si>
  <si>
    <t>Tax paid</t>
  </si>
  <si>
    <t>Cash flow from operating activities before cash flow from change in working capital</t>
  </si>
  <si>
    <t>Cash flow from changes in working capital</t>
  </si>
  <si>
    <t>Full year 2025</t>
  </si>
  <si>
    <t>Full year 2024</t>
  </si>
  <si>
    <t>Amounts in SEK M (if not otherwise stated)</t>
  </si>
  <si>
    <t>Operating profit including share of profit from associated companies, R12</t>
  </si>
  <si>
    <t>Average operating capital 12 months</t>
  </si>
  <si>
    <t>Return on operating capital, %</t>
  </si>
  <si>
    <t>Return on operating capital excluding restructuring costs, capital gains, impairment losses and disposals, %</t>
  </si>
  <si>
    <t>Operating profit excluding restructuring costs, capital gains, impairment losses and disposals and including share of profit from associated companies, R12</t>
  </si>
  <si>
    <t>Funds from operations (FFO)/Debt, %</t>
  </si>
  <si>
    <t>Cash flow from operating activities before cash flow from change in working capital, R12</t>
  </si>
  <si>
    <t>Interest on hybrid bonds (50%), R12</t>
  </si>
  <si>
    <t>Interest-bearing liabilities</t>
  </si>
  <si>
    <t>Provisions for pensions</t>
  </si>
  <si>
    <t>Hybrid bonds (50%)</t>
  </si>
  <si>
    <t>Mar 31, 2026</t>
  </si>
  <si>
    <t>Mar 31, 2025</t>
  </si>
  <si>
    <t>Mar 31, 2024</t>
  </si>
  <si>
    <t>Dec 31, 2025</t>
  </si>
  <si>
    <t>Equity</t>
  </si>
  <si>
    <t>Liquid assets</t>
  </si>
  <si>
    <t>Short-term investments</t>
  </si>
  <si>
    <t>Operating capital</t>
  </si>
  <si>
    <t>Operating capital (all amounts in SEK M)</t>
  </si>
  <si>
    <t>Interest-bearing liabilities (all amounts in SEK M)</t>
  </si>
  <si>
    <t>Liabilities to credit institutions</t>
  </si>
  <si>
    <t>Bond loans</t>
  </si>
  <si>
    <t>Commercial paper</t>
  </si>
  <si>
    <t>Lease liabilities</t>
  </si>
  <si>
    <t>Other interest-bearing liabilities</t>
  </si>
  <si>
    <t>Hybrid bonds (all amounts in SEK M)</t>
  </si>
  <si>
    <t>Hybrid bonds</t>
  </si>
  <si>
    <t>All amounts in MSEK (if not otherwise stated)</t>
  </si>
  <si>
    <t>Operating profit excluding restructuring costs, capital gains, impairment losses and disposals</t>
  </si>
  <si>
    <t>Capital gains</t>
  </si>
  <si>
    <t>Restructuring costs</t>
  </si>
  <si>
    <t>Impairment losses and disposals</t>
  </si>
  <si>
    <t>Operating profit</t>
  </si>
  <si>
    <t>Share of profit/loss from associated companies</t>
  </si>
  <si>
    <t>Operating profit including share of profit/loss from associated companies</t>
  </si>
  <si>
    <t>Operating profit excluding restructuring costs, capital gains, impairment losses and disposals and including share of profit/loss from associated companies</t>
  </si>
  <si>
    <t>Operating margin, %</t>
  </si>
  <si>
    <t>Net sales</t>
  </si>
  <si>
    <t>Operating margin, excluding restructuring costs, capital gains, impairment losses and disposals, %</t>
  </si>
  <si>
    <t>Reconciliation of APMs - consolidated income statement</t>
  </si>
  <si>
    <t xml:space="preserve">Reconciliation of APMs and supplementary information consolidated balance sheet </t>
  </si>
  <si>
    <t>Consolidated cash flow</t>
  </si>
  <si>
    <t>Consolidated balance sheets</t>
  </si>
  <si>
    <t>Consolidated income statements</t>
  </si>
  <si>
    <t>Not reviewed by Swedavia's auditors.</t>
  </si>
  <si>
    <t>Dec 31, 2024</t>
  </si>
  <si>
    <t>Q2 2026</t>
  </si>
  <si>
    <t>Q2 2025</t>
  </si>
  <si>
    <t>Q2 2024</t>
  </si>
  <si>
    <t>Jun 30, 2026</t>
  </si>
  <si>
    <t>Jun 30, 2025</t>
  </si>
  <si>
    <t>Jun 30, 2024</t>
  </si>
  <si>
    <t>Q3 2026</t>
  </si>
  <si>
    <t>Sep 30, 2026</t>
  </si>
  <si>
    <t>Q3 2025</t>
  </si>
  <si>
    <t>Sep 30, 2025</t>
  </si>
  <si>
    <t>Operating profit incl share of profit/loss from associated companies</t>
  </si>
  <si>
    <t xml:space="preserve"> </t>
  </si>
  <si>
    <t>Q3 2024</t>
  </si>
  <si>
    <t>Sep 30, 2024</t>
  </si>
  <si>
    <t>Reconciliation of alternative performance measures (APMs) and supplementary information Q3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%"/>
  </numFmts>
  <fonts count="24" x14ac:knownFonts="1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theme="0"/>
      <name val="Aptos Narrow"/>
      <family val="2"/>
      <scheme val="minor"/>
    </font>
    <font>
      <sz val="16"/>
      <color theme="1"/>
      <name val="Arial"/>
      <family val="2"/>
    </font>
    <font>
      <sz val="10"/>
      <color theme="1"/>
      <name val="Arial"/>
      <family val="2"/>
    </font>
    <font>
      <b/>
      <sz val="9"/>
      <color theme="1"/>
      <name val="Arial"/>
      <family val="2"/>
    </font>
    <font>
      <sz val="9"/>
      <color theme="1"/>
      <name val="Arial"/>
      <family val="2"/>
    </font>
    <font>
      <sz val="10"/>
      <color theme="0"/>
      <name val="Arial"/>
      <family val="2"/>
    </font>
    <font>
      <sz val="9"/>
      <color theme="1"/>
      <name val="Aptos Narrow"/>
      <family val="2"/>
      <scheme val="minor"/>
    </font>
    <font>
      <sz val="9"/>
      <name val="Arial"/>
      <family val="2"/>
    </font>
    <font>
      <b/>
      <sz val="9"/>
      <name val="Arial"/>
      <family val="2"/>
    </font>
    <font>
      <sz val="11"/>
      <name val="Aptos Narrow"/>
      <family val="2"/>
      <scheme val="minor"/>
    </font>
    <font>
      <sz val="11"/>
      <color theme="1"/>
      <name val="Arial"/>
      <family val="2"/>
    </font>
    <font>
      <b/>
      <sz val="18"/>
      <color theme="3"/>
      <name val="Arial"/>
      <family val="2"/>
    </font>
    <font>
      <u/>
      <sz val="11"/>
      <color theme="10"/>
      <name val="Aptos Narrow"/>
      <family val="2"/>
      <scheme val="minor"/>
    </font>
    <font>
      <u/>
      <sz val="11"/>
      <color theme="10"/>
      <name val="Arial"/>
      <family val="2"/>
    </font>
    <font>
      <sz val="11"/>
      <color rgb="FFFF0000"/>
      <name val="Aptos Narrow"/>
      <family val="2"/>
      <scheme val="minor"/>
    </font>
    <font>
      <sz val="10"/>
      <color rgb="FFFF0000"/>
      <name val="Arial"/>
      <family val="2"/>
    </font>
    <font>
      <sz val="9"/>
      <color rgb="FFFF0000"/>
      <name val="Arial"/>
      <family val="2"/>
    </font>
    <font>
      <b/>
      <sz val="9"/>
      <color rgb="FFFF0000"/>
      <name val="Arial"/>
      <family val="2"/>
    </font>
    <font>
      <sz val="10"/>
      <name val="Arial"/>
      <family val="2"/>
    </font>
    <font>
      <b/>
      <sz val="11"/>
      <color rgb="FFFF0000"/>
      <name val="Aptos Narrow"/>
      <family val="2"/>
      <scheme val="minor"/>
    </font>
    <font>
      <sz val="8"/>
      <name val="Aptos Narrow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3"/>
        <bgColor indexed="64"/>
      </patternFill>
    </fill>
    <fill>
      <patternFill patternType="solid">
        <fgColor theme="3" tint="0.89999084444715716"/>
        <bgColor indexed="64"/>
      </patternFill>
    </fill>
  </fills>
  <borders count="4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</borders>
  <cellStyleXfs count="3">
    <xf numFmtId="0" fontId="0" fillId="0" borderId="0"/>
    <xf numFmtId="9" fontId="1" fillId="0" borderId="0" applyFont="0" applyFill="0" applyBorder="0" applyAlignment="0" applyProtection="0"/>
    <xf numFmtId="0" fontId="15" fillId="0" borderId="0" applyNumberFormat="0" applyFill="0" applyBorder="0" applyAlignment="0" applyProtection="0"/>
  </cellStyleXfs>
  <cellXfs count="79">
    <xf numFmtId="0" fontId="0" fillId="0" borderId="0" xfId="0"/>
    <xf numFmtId="0" fontId="0" fillId="2" borderId="0" xfId="0" applyFill="1"/>
    <xf numFmtId="0" fontId="4" fillId="2" borderId="0" xfId="0" applyFont="1" applyFill="1"/>
    <xf numFmtId="14" fontId="5" fillId="2" borderId="0" xfId="0" applyNumberFormat="1" applyFont="1" applyFill="1" applyAlignment="1">
      <alignment horizontal="center" vertical="center"/>
    </xf>
    <xf numFmtId="0" fontId="3" fillId="2" borderId="0" xfId="0" applyFont="1" applyFill="1"/>
    <xf numFmtId="0" fontId="2" fillId="2" borderId="0" xfId="0" applyFont="1" applyFill="1"/>
    <xf numFmtId="0" fontId="0" fillId="2" borderId="3" xfId="0" applyFill="1" applyBorder="1"/>
    <xf numFmtId="2" fontId="6" fillId="2" borderId="1" xfId="0" applyNumberFormat="1" applyFont="1" applyFill="1" applyBorder="1" applyAlignment="1">
      <alignment wrapText="1"/>
    </xf>
    <xf numFmtId="0" fontId="6" fillId="2" borderId="1" xfId="0" applyFont="1" applyFill="1" applyBorder="1"/>
    <xf numFmtId="2" fontId="7" fillId="2" borderId="0" xfId="0" applyNumberFormat="1" applyFont="1" applyFill="1" applyAlignment="1">
      <alignment wrapText="1"/>
    </xf>
    <xf numFmtId="3" fontId="7" fillId="2" borderId="0" xfId="0" applyNumberFormat="1" applyFont="1" applyFill="1"/>
    <xf numFmtId="0" fontId="7" fillId="2" borderId="1" xfId="0" applyFont="1" applyFill="1" applyBorder="1"/>
    <xf numFmtId="3" fontId="7" fillId="2" borderId="1" xfId="0" applyNumberFormat="1" applyFont="1" applyFill="1" applyBorder="1"/>
    <xf numFmtId="0" fontId="6" fillId="2" borderId="2" xfId="0" applyFont="1" applyFill="1" applyBorder="1"/>
    <xf numFmtId="3" fontId="6" fillId="2" borderId="2" xfId="0" applyNumberFormat="1" applyFont="1" applyFill="1" applyBorder="1"/>
    <xf numFmtId="0" fontId="7" fillId="2" borderId="0" xfId="0" applyFont="1" applyFill="1"/>
    <xf numFmtId="0" fontId="7" fillId="2" borderId="0" xfId="0" applyFont="1" applyFill="1" applyAlignment="1">
      <alignment horizontal="left" vertical="center"/>
    </xf>
    <xf numFmtId="0" fontId="6" fillId="4" borderId="2" xfId="0" applyFont="1" applyFill="1" applyBorder="1"/>
    <xf numFmtId="164" fontId="6" fillId="4" borderId="2" xfId="1" applyNumberFormat="1" applyFont="1" applyFill="1" applyBorder="1"/>
    <xf numFmtId="2" fontId="6" fillId="4" borderId="2" xfId="0" applyNumberFormat="1" applyFont="1" applyFill="1" applyBorder="1" applyAlignment="1">
      <alignment wrapText="1"/>
    </xf>
    <xf numFmtId="164" fontId="6" fillId="4" borderId="2" xfId="1" applyNumberFormat="1" applyFont="1" applyFill="1" applyBorder="1" applyAlignment="1">
      <alignment vertical="center"/>
    </xf>
    <xf numFmtId="0" fontId="8" fillId="3" borderId="0" xfId="0" applyFont="1" applyFill="1"/>
    <xf numFmtId="14" fontId="8" fillId="3" borderId="0" xfId="0" applyNumberFormat="1" applyFont="1" applyFill="1" applyAlignment="1">
      <alignment horizontal="center" wrapText="1"/>
    </xf>
    <xf numFmtId="0" fontId="6" fillId="4" borderId="2" xfId="0" applyFont="1" applyFill="1" applyBorder="1" applyAlignment="1">
      <alignment wrapText="1"/>
    </xf>
    <xf numFmtId="3" fontId="6" fillId="4" borderId="2" xfId="0" applyNumberFormat="1" applyFont="1" applyFill="1" applyBorder="1" applyAlignment="1">
      <alignment vertical="center"/>
    </xf>
    <xf numFmtId="0" fontId="7" fillId="2" borderId="3" xfId="0" applyFont="1" applyFill="1" applyBorder="1"/>
    <xf numFmtId="0" fontId="9" fillId="2" borderId="3" xfId="0" applyFont="1" applyFill="1" applyBorder="1"/>
    <xf numFmtId="3" fontId="6" fillId="4" borderId="2" xfId="0" applyNumberFormat="1" applyFont="1" applyFill="1" applyBorder="1"/>
    <xf numFmtId="3" fontId="6" fillId="2" borderId="1" xfId="0" applyNumberFormat="1" applyFont="1" applyFill="1" applyBorder="1"/>
    <xf numFmtId="0" fontId="6" fillId="2" borderId="0" xfId="0" applyFont="1" applyFill="1"/>
    <xf numFmtId="3" fontId="10" fillId="2" borderId="0" xfId="0" applyNumberFormat="1" applyFont="1" applyFill="1"/>
    <xf numFmtId="3" fontId="10" fillId="2" borderId="1" xfId="0" applyNumberFormat="1" applyFont="1" applyFill="1" applyBorder="1"/>
    <xf numFmtId="2" fontId="2" fillId="2" borderId="0" xfId="0" applyNumberFormat="1" applyFont="1" applyFill="1"/>
    <xf numFmtId="2" fontId="0" fillId="2" borderId="0" xfId="0" applyNumberFormat="1" applyFill="1"/>
    <xf numFmtId="3" fontId="11" fillId="2" borderId="0" xfId="0" applyNumberFormat="1" applyFont="1" applyFill="1"/>
    <xf numFmtId="3" fontId="11" fillId="4" borderId="2" xfId="0" applyNumberFormat="1" applyFont="1" applyFill="1" applyBorder="1"/>
    <xf numFmtId="2" fontId="6" fillId="2" borderId="0" xfId="0" applyNumberFormat="1" applyFont="1" applyFill="1" applyAlignment="1">
      <alignment wrapText="1"/>
    </xf>
    <xf numFmtId="3" fontId="6" fillId="2" borderId="0" xfId="0" applyNumberFormat="1" applyFont="1" applyFill="1"/>
    <xf numFmtId="0" fontId="8" fillId="2" borderId="0" xfId="0" applyFont="1" applyFill="1"/>
    <xf numFmtId="14" fontId="8" fillId="2" borderId="0" xfId="0" applyNumberFormat="1" applyFont="1" applyFill="1" applyAlignment="1">
      <alignment horizontal="center" wrapText="1"/>
    </xf>
    <xf numFmtId="164" fontId="6" fillId="2" borderId="0" xfId="1" applyNumberFormat="1" applyFont="1" applyFill="1" applyBorder="1"/>
    <xf numFmtId="164" fontId="6" fillId="2" borderId="0" xfId="1" applyNumberFormat="1" applyFont="1" applyFill="1" applyBorder="1" applyAlignment="1">
      <alignment vertical="center"/>
    </xf>
    <xf numFmtId="3" fontId="11" fillId="2" borderId="2" xfId="0" applyNumberFormat="1" applyFont="1" applyFill="1" applyBorder="1"/>
    <xf numFmtId="3" fontId="7" fillId="2" borderId="0" xfId="0" applyNumberFormat="1" applyFont="1" applyFill="1" applyAlignment="1">
      <alignment horizontal="right"/>
    </xf>
    <xf numFmtId="3" fontId="7" fillId="2" borderId="0" xfId="0" quotePrefix="1" applyNumberFormat="1" applyFont="1" applyFill="1" applyAlignment="1">
      <alignment horizontal="right"/>
    </xf>
    <xf numFmtId="3" fontId="7" fillId="0" borderId="0" xfId="0" applyNumberFormat="1" applyFont="1"/>
    <xf numFmtId="3" fontId="10" fillId="2" borderId="1" xfId="0" applyNumberFormat="1" applyFont="1" applyFill="1" applyBorder="1" applyAlignment="1">
      <alignment horizontal="right"/>
    </xf>
    <xf numFmtId="3" fontId="10" fillId="2" borderId="0" xfId="0" applyNumberFormat="1" applyFont="1" applyFill="1" applyAlignment="1">
      <alignment horizontal="right"/>
    </xf>
    <xf numFmtId="0" fontId="12" fillId="2" borderId="0" xfId="0" applyFont="1" applyFill="1"/>
    <xf numFmtId="164" fontId="11" fillId="4" borderId="2" xfId="1" applyNumberFormat="1" applyFont="1" applyFill="1" applyBorder="1"/>
    <xf numFmtId="4" fontId="12" fillId="2" borderId="0" xfId="0" applyNumberFormat="1" applyFont="1" applyFill="1"/>
    <xf numFmtId="3" fontId="11" fillId="0" borderId="0" xfId="0" applyNumberFormat="1" applyFont="1"/>
    <xf numFmtId="0" fontId="3" fillId="0" borderId="0" xfId="0" applyFont="1"/>
    <xf numFmtId="3" fontId="12" fillId="0" borderId="0" xfId="0" applyNumberFormat="1" applyFont="1"/>
    <xf numFmtId="0" fontId="13" fillId="2" borderId="0" xfId="0" applyFont="1" applyFill="1"/>
    <xf numFmtId="0" fontId="14" fillId="2" borderId="0" xfId="0" applyFont="1" applyFill="1"/>
    <xf numFmtId="2" fontId="8" fillId="3" borderId="0" xfId="0" applyNumberFormat="1" applyFont="1" applyFill="1" applyAlignment="1">
      <alignment horizontal="center" wrapText="1"/>
    </xf>
    <xf numFmtId="0" fontId="16" fillId="2" borderId="0" xfId="2" applyFont="1" applyFill="1"/>
    <xf numFmtId="3" fontId="12" fillId="2" borderId="0" xfId="0" applyNumberFormat="1" applyFont="1" applyFill="1"/>
    <xf numFmtId="0" fontId="7" fillId="2" borderId="0" xfId="0" applyFont="1" applyFill="1" applyAlignment="1">
      <alignment wrapText="1"/>
    </xf>
    <xf numFmtId="3" fontId="7" fillId="2" borderId="0" xfId="0" applyNumberFormat="1" applyFont="1" applyFill="1" applyAlignment="1">
      <alignment vertical="center"/>
    </xf>
    <xf numFmtId="14" fontId="18" fillId="2" borderId="0" xfId="0" applyNumberFormat="1" applyFont="1" applyFill="1" applyAlignment="1">
      <alignment horizontal="center" vertical="center"/>
    </xf>
    <xf numFmtId="0" fontId="17" fillId="2" borderId="0" xfId="0" applyFont="1" applyFill="1"/>
    <xf numFmtId="3" fontId="11" fillId="4" borderId="2" xfId="0" applyNumberFormat="1" applyFont="1" applyFill="1" applyBorder="1" applyAlignment="1">
      <alignment vertical="center"/>
    </xf>
    <xf numFmtId="3" fontId="10" fillId="2" borderId="0" xfId="0" applyNumberFormat="1" applyFont="1" applyFill="1" applyAlignment="1">
      <alignment vertical="center"/>
    </xf>
    <xf numFmtId="164" fontId="11" fillId="4" borderId="2" xfId="1" applyNumberFormat="1" applyFont="1" applyFill="1" applyBorder="1" applyAlignment="1">
      <alignment vertical="center"/>
    </xf>
    <xf numFmtId="0" fontId="19" fillId="2" borderId="0" xfId="0" applyFont="1" applyFill="1"/>
    <xf numFmtId="2" fontId="20" fillId="2" borderId="1" xfId="0" applyNumberFormat="1" applyFont="1" applyFill="1" applyBorder="1" applyAlignment="1">
      <alignment wrapText="1"/>
    </xf>
    <xf numFmtId="0" fontId="20" fillId="2" borderId="1" xfId="0" applyFont="1" applyFill="1" applyBorder="1"/>
    <xf numFmtId="2" fontId="22" fillId="2" borderId="0" xfId="0" applyNumberFormat="1" applyFont="1" applyFill="1"/>
    <xf numFmtId="3" fontId="10" fillId="0" borderId="0" xfId="0" applyNumberFormat="1" applyFont="1"/>
    <xf numFmtId="3" fontId="3" fillId="2" borderId="0" xfId="0" applyNumberFormat="1" applyFont="1" applyFill="1"/>
    <xf numFmtId="0" fontId="12" fillId="0" borderId="0" xfId="0" applyFont="1"/>
    <xf numFmtId="14" fontId="21" fillId="2" borderId="0" xfId="0" applyNumberFormat="1" applyFont="1" applyFill="1" applyAlignment="1">
      <alignment horizontal="center" vertical="center"/>
    </xf>
    <xf numFmtId="1" fontId="12" fillId="2" borderId="0" xfId="0" applyNumberFormat="1" applyFont="1" applyFill="1"/>
    <xf numFmtId="3" fontId="10" fillId="2" borderId="0" xfId="0" quotePrefix="1" applyNumberFormat="1" applyFont="1" applyFill="1" applyAlignment="1">
      <alignment horizontal="right"/>
    </xf>
    <xf numFmtId="2" fontId="6" fillId="4" borderId="2" xfId="0" applyNumberFormat="1" applyFont="1" applyFill="1" applyBorder="1" applyAlignment="1">
      <alignment vertical="center" wrapText="1"/>
    </xf>
    <xf numFmtId="2" fontId="6" fillId="2" borderId="1" xfId="0" applyNumberFormat="1" applyFont="1" applyFill="1" applyBorder="1" applyAlignment="1">
      <alignment horizontal="left" wrapText="1"/>
    </xf>
    <xf numFmtId="2" fontId="6" fillId="2" borderId="0" xfId="0" applyNumberFormat="1" applyFont="1" applyFill="1" applyAlignment="1">
      <alignment horizontal="center" wrapText="1"/>
    </xf>
  </cellXfs>
  <cellStyles count="3">
    <cellStyle name="Hyperlänk" xfId="2" builtinId="8"/>
    <cellStyle name="Normal" xfId="0" builtinId="0"/>
    <cellStyle name="Procent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alcChain" Target="calcChain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47625</xdr:colOff>
      <xdr:row>0</xdr:row>
      <xdr:rowOff>95250</xdr:rowOff>
    </xdr:from>
    <xdr:to>
      <xdr:col>1</xdr:col>
      <xdr:colOff>1451610</xdr:colOff>
      <xdr:row>0</xdr:row>
      <xdr:rowOff>523240</xdr:rowOff>
    </xdr:to>
    <xdr:pic>
      <xdr:nvPicPr>
        <xdr:cNvPr id="2" name="swedavia" descr="Swedavia_high_2">
          <a:extLst>
            <a:ext uri="{FF2B5EF4-FFF2-40B4-BE49-F238E27FC236}">
              <a16:creationId xmlns:a16="http://schemas.microsoft.com/office/drawing/2014/main" id="{B8018DD3-64C3-43AE-8A73-E5F7B64108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0025" y="95250"/>
          <a:ext cx="1403985" cy="42799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114300</xdr:colOff>
      <xdr:row>0</xdr:row>
      <xdr:rowOff>85725</xdr:rowOff>
    </xdr:from>
    <xdr:to>
      <xdr:col>1</xdr:col>
      <xdr:colOff>1518285</xdr:colOff>
      <xdr:row>0</xdr:row>
      <xdr:rowOff>513715</xdr:rowOff>
    </xdr:to>
    <xdr:pic>
      <xdr:nvPicPr>
        <xdr:cNvPr id="2" name="swedavia" descr="Swedavia_high_2">
          <a:extLst>
            <a:ext uri="{FF2B5EF4-FFF2-40B4-BE49-F238E27FC236}">
              <a16:creationId xmlns:a16="http://schemas.microsoft.com/office/drawing/2014/main" id="{641B8ABF-2495-02B7-4072-5A39190B68E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4300" y="85725"/>
          <a:ext cx="1403985" cy="42799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104775</xdr:colOff>
      <xdr:row>0</xdr:row>
      <xdr:rowOff>104775</xdr:rowOff>
    </xdr:from>
    <xdr:to>
      <xdr:col>1</xdr:col>
      <xdr:colOff>1508760</xdr:colOff>
      <xdr:row>0</xdr:row>
      <xdr:rowOff>532765</xdr:rowOff>
    </xdr:to>
    <xdr:pic>
      <xdr:nvPicPr>
        <xdr:cNvPr id="2" name="swedavia" descr="Swedavia_high_2">
          <a:extLst>
            <a:ext uri="{FF2B5EF4-FFF2-40B4-BE49-F238E27FC236}">
              <a16:creationId xmlns:a16="http://schemas.microsoft.com/office/drawing/2014/main" id="{EA3D9501-04A2-46F3-9F8A-ADC9DF84314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9075" y="104775"/>
          <a:ext cx="1403985" cy="42799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104775</xdr:colOff>
      <xdr:row>0</xdr:row>
      <xdr:rowOff>104775</xdr:rowOff>
    </xdr:from>
    <xdr:to>
      <xdr:col>1</xdr:col>
      <xdr:colOff>1508760</xdr:colOff>
      <xdr:row>0</xdr:row>
      <xdr:rowOff>532765</xdr:rowOff>
    </xdr:to>
    <xdr:pic>
      <xdr:nvPicPr>
        <xdr:cNvPr id="2" name="swedavia" descr="Swedavia_high_2">
          <a:extLst>
            <a:ext uri="{FF2B5EF4-FFF2-40B4-BE49-F238E27FC236}">
              <a16:creationId xmlns:a16="http://schemas.microsoft.com/office/drawing/2014/main" id="{C3E796C9-6984-4A41-90CD-ABF54BE1DDA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9075" y="104775"/>
          <a:ext cx="1403985" cy="42799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xl/webextensions/taskpanes.xml><?xml version="1.0" encoding="utf-8"?>
<wetp:taskpanes xmlns:wetp="http://schemas.microsoft.com/office/webextensions/taskpanes/2010/11">
  <wetp:taskpane dockstate="right" visibility="0" width="350" row="13">
    <wetp:webextensionref xmlns:r="http://schemas.openxmlformats.org/officeDocument/2006/relationships" r:id="rId1"/>
  </wetp:taskpane>
  <wetp:taskpane dockstate="right" visibility="0" width="350" row="11">
    <wetp:webextensionref xmlns:r="http://schemas.openxmlformats.org/officeDocument/2006/relationships" r:id="rId2"/>
  </wetp:taskpane>
</wetp:taskpanes>
</file>

<file path=xl/webextensions/webextension1.xml><?xml version="1.0" encoding="utf-8"?>
<we:webextension xmlns:we="http://schemas.microsoft.com/office/webextensions/webextension/2010/11" id="{B894864A-5880-4729-89B0-98F6F6594050}">
  <we:reference id="wa104380862" version="1.5.0.0" store="sv-SE" storeType="OMEX"/>
  <we:alternateReferences>
    <we:reference id="wa104380862" version="1.5.0.0" store="" storeType="OMEX"/>
  </we:alternateReferences>
  <we:properties/>
  <we:bindings/>
  <we:snapshot xmlns:r="http://schemas.openxmlformats.org/officeDocument/2006/relationships"/>
  <we:extLst>
    <a:ext xmlns:a="http://schemas.openxmlformats.org/drawingml/2006/main" uri="{D87F86FE-615C-45B5-9D79-34F1136793EB}">
      <we:containsCustomFunctions/>
    </a:ext>
  </we:extLst>
</we:webextension>
</file>

<file path=xl/webextensions/webextension2.xml><?xml version="1.0" encoding="utf-8"?>
<we:webextension xmlns:we="http://schemas.microsoft.com/office/webextensions/webextension/2010/11" id="{A1CE0B16-95BF-43E6-86BD-2D98217A062F}">
  <we:reference id="d8317a72-f17c-4bfc-81d8-0cb0bbb12d2c" version="1.0.2.5" store="EXCatalog" storeType="EXCatalog"/>
  <we:alternateReferences/>
  <we:properties/>
  <we:bindings/>
  <we:snapshot xmlns:r="http://schemas.openxmlformats.org/officeDocument/2006/relationships"/>
</we:webextension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66B517-34F6-4E19-B782-B477C69AD517}">
  <dimension ref="B1:C7"/>
  <sheetViews>
    <sheetView tabSelected="1" workbookViewId="0">
      <selection activeCell="B2" sqref="B2"/>
    </sheetView>
  </sheetViews>
  <sheetFormatPr defaultRowHeight="15" x14ac:dyDescent="0.25"/>
  <cols>
    <col min="1" max="1" width="1.7109375" style="1" customWidth="1"/>
    <col min="2" max="2" width="54.28515625" style="1" customWidth="1"/>
    <col min="3" max="3" width="10.140625" style="1" bestFit="1" customWidth="1"/>
    <col min="4" max="16384" width="9.140625" style="1"/>
  </cols>
  <sheetData>
    <row r="1" spans="2:3" ht="46.5" customHeight="1" x14ac:dyDescent="0.25">
      <c r="C1" s="3">
        <v>46322</v>
      </c>
    </row>
    <row r="2" spans="2:3" ht="23.25" x14ac:dyDescent="0.35">
      <c r="B2" s="55" t="s">
        <v>79</v>
      </c>
    </row>
    <row r="3" spans="2:3" x14ac:dyDescent="0.25">
      <c r="B3" s="54" t="s">
        <v>63</v>
      </c>
    </row>
    <row r="4" spans="2:3" x14ac:dyDescent="0.25">
      <c r="B4" s="54"/>
    </row>
    <row r="5" spans="2:3" x14ac:dyDescent="0.25">
      <c r="B5" s="57" t="s">
        <v>62</v>
      </c>
    </row>
    <row r="6" spans="2:3" x14ac:dyDescent="0.25">
      <c r="B6" s="57" t="s">
        <v>61</v>
      </c>
    </row>
    <row r="7" spans="2:3" x14ac:dyDescent="0.25">
      <c r="B7" s="57" t="s">
        <v>60</v>
      </c>
    </row>
  </sheetData>
  <hyperlinks>
    <hyperlink ref="B5" location="'Consolidated income statements'!A1" display="Consolidated income statements" xr:uid="{FBE48F6B-41E9-4A72-84FC-AF924D7BF1A8}"/>
    <hyperlink ref="B6" location="'Consolidated balance sheets'!A1" display="Consolidated balance sheets" xr:uid="{94098663-E0B4-4C41-A616-61D7EE5A2C4C}"/>
    <hyperlink ref="B7" location="'Consolidated cash flow'!A1" display="Consolidated cash flow" xr:uid="{3E9CF6BB-C357-45D9-B609-0F1F8440E100}"/>
  </hyperlink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D9E711-0AFE-4C18-A97C-5AFCBF8CA9A1}">
  <dimension ref="A1:T32"/>
  <sheetViews>
    <sheetView zoomScale="90" zoomScaleNormal="90" workbookViewId="0">
      <pane xSplit="2" ySplit="4" topLeftCell="C5" activePane="bottomRight" state="frozen"/>
      <selection pane="topRight" activeCell="C1" sqref="C1"/>
      <selection pane="bottomLeft" activeCell="A6" sqref="A6"/>
      <selection pane="bottomRight" activeCell="I10" sqref="I10"/>
    </sheetView>
  </sheetViews>
  <sheetFormatPr defaultRowHeight="15" x14ac:dyDescent="0.25"/>
  <cols>
    <col min="1" max="1" width="1.7109375" style="1" customWidth="1"/>
    <col min="2" max="2" width="54.28515625" style="1" customWidth="1"/>
    <col min="3" max="13" width="11.7109375" style="1" customWidth="1"/>
    <col min="14" max="14" width="9.140625" style="1"/>
    <col min="15" max="15" width="51.5703125" style="1" customWidth="1"/>
    <col min="16" max="16" width="12.42578125" style="1" bestFit="1" customWidth="1"/>
    <col min="17" max="20" width="11.5703125" style="1" bestFit="1" customWidth="1"/>
    <col min="21" max="16384" width="9.140625" style="1"/>
  </cols>
  <sheetData>
    <row r="1" spans="1:20" ht="46.5" customHeight="1" x14ac:dyDescent="0.25">
      <c r="C1" s="73">
        <f>Contents!C1</f>
        <v>46322</v>
      </c>
      <c r="D1" s="73"/>
      <c r="E1" s="61"/>
      <c r="F1" s="3"/>
      <c r="G1" s="3"/>
      <c r="H1" s="3"/>
      <c r="I1" s="3"/>
    </row>
    <row r="2" spans="1:20" ht="20.25" x14ac:dyDescent="0.3">
      <c r="B2" s="2" t="s">
        <v>58</v>
      </c>
    </row>
    <row r="4" spans="1:20" ht="30" customHeight="1" x14ac:dyDescent="0.25">
      <c r="B4" s="21" t="s">
        <v>46</v>
      </c>
      <c r="C4" s="56" t="s">
        <v>71</v>
      </c>
      <c r="D4" s="56" t="s">
        <v>65</v>
      </c>
      <c r="E4" s="56" t="s">
        <v>1</v>
      </c>
      <c r="F4" s="56" t="s">
        <v>73</v>
      </c>
      <c r="G4" s="56" t="s">
        <v>66</v>
      </c>
      <c r="H4" s="56" t="s">
        <v>0</v>
      </c>
      <c r="I4" s="56" t="s">
        <v>77</v>
      </c>
      <c r="J4" s="56" t="s">
        <v>67</v>
      </c>
      <c r="K4" s="56" t="s">
        <v>2</v>
      </c>
      <c r="L4" s="56" t="s">
        <v>15</v>
      </c>
      <c r="M4" s="56" t="s">
        <v>16</v>
      </c>
      <c r="O4" s="38"/>
      <c r="P4" s="39"/>
      <c r="Q4" s="39"/>
      <c r="R4" s="39"/>
      <c r="S4" s="39"/>
      <c r="T4" s="39"/>
    </row>
    <row r="5" spans="1:20" ht="6" customHeight="1" x14ac:dyDescent="0.25">
      <c r="A5" s="38"/>
      <c r="B5" s="38"/>
      <c r="C5" s="38"/>
      <c r="D5" s="38"/>
      <c r="E5" s="38"/>
      <c r="F5" s="38"/>
      <c r="G5" s="38"/>
      <c r="H5" s="38"/>
      <c r="I5" s="38"/>
      <c r="J5" s="38"/>
      <c r="K5" s="38"/>
      <c r="L5" s="38"/>
      <c r="M5" s="38"/>
      <c r="O5" s="38"/>
      <c r="P5" s="39"/>
      <c r="Q5" s="39"/>
      <c r="R5" s="39"/>
      <c r="S5" s="39"/>
      <c r="T5" s="39"/>
    </row>
    <row r="6" spans="1:20" ht="24.75" x14ac:dyDescent="0.25">
      <c r="B6" s="19" t="s">
        <v>47</v>
      </c>
      <c r="C6" s="35">
        <v>406</v>
      </c>
      <c r="D6" s="27">
        <v>236</v>
      </c>
      <c r="E6" s="27">
        <v>-97</v>
      </c>
      <c r="F6" s="35">
        <v>270</v>
      </c>
      <c r="G6" s="27">
        <v>184</v>
      </c>
      <c r="H6" s="27">
        <v>-124</v>
      </c>
      <c r="I6" s="27">
        <v>232</v>
      </c>
      <c r="J6" s="27">
        <v>172</v>
      </c>
      <c r="K6" s="27">
        <v>-213</v>
      </c>
      <c r="L6" s="27">
        <v>257</v>
      </c>
      <c r="M6" s="27">
        <v>74</v>
      </c>
      <c r="O6" s="36"/>
      <c r="P6" s="29"/>
      <c r="Q6" s="29"/>
      <c r="R6" s="29"/>
      <c r="S6" s="29"/>
      <c r="T6" s="29"/>
    </row>
    <row r="7" spans="1:20" x14ac:dyDescent="0.25">
      <c r="B7" s="15" t="s">
        <v>48</v>
      </c>
      <c r="C7" s="75" t="s">
        <v>6</v>
      </c>
      <c r="D7" s="44" t="s">
        <v>6</v>
      </c>
      <c r="E7" s="44" t="s">
        <v>6</v>
      </c>
      <c r="F7" s="47" t="s">
        <v>6</v>
      </c>
      <c r="G7" s="43" t="s">
        <v>6</v>
      </c>
      <c r="H7" s="43" t="s">
        <v>6</v>
      </c>
      <c r="I7" s="43" t="s">
        <v>6</v>
      </c>
      <c r="J7" s="43" t="s">
        <v>6</v>
      </c>
      <c r="K7" s="43" t="s">
        <v>6</v>
      </c>
      <c r="L7" s="10">
        <v>146</v>
      </c>
      <c r="M7" s="43" t="s">
        <v>6</v>
      </c>
      <c r="O7" s="15"/>
      <c r="P7" s="10"/>
      <c r="Q7" s="10"/>
      <c r="R7" s="10"/>
      <c r="S7" s="10"/>
      <c r="T7" s="10"/>
    </row>
    <row r="8" spans="1:20" x14ac:dyDescent="0.25">
      <c r="B8" s="15" t="s">
        <v>49</v>
      </c>
      <c r="C8" s="30">
        <v>-1.2969999999999999</v>
      </c>
      <c r="D8" s="10">
        <v>-14</v>
      </c>
      <c r="E8" s="10">
        <v>-4</v>
      </c>
      <c r="F8" s="30">
        <v>-4</v>
      </c>
      <c r="G8" s="10">
        <v>-4</v>
      </c>
      <c r="H8" s="10">
        <v>-6.3440000000000003</v>
      </c>
      <c r="I8" s="10">
        <v>-1</v>
      </c>
      <c r="J8" s="10">
        <v>-2</v>
      </c>
      <c r="K8" s="10">
        <v>-3</v>
      </c>
      <c r="L8" s="10">
        <v>-22</v>
      </c>
      <c r="M8" s="10">
        <v>-12</v>
      </c>
      <c r="O8" s="15"/>
      <c r="P8" s="10"/>
      <c r="Q8" s="10"/>
      <c r="R8" s="10"/>
      <c r="S8" s="10"/>
      <c r="T8" s="10"/>
    </row>
    <row r="9" spans="1:20" x14ac:dyDescent="0.25">
      <c r="B9" s="11" t="s">
        <v>50</v>
      </c>
      <c r="C9" s="75">
        <v>-25</v>
      </c>
      <c r="D9" s="44">
        <v>-1</v>
      </c>
      <c r="E9" s="44" t="s">
        <v>6</v>
      </c>
      <c r="F9" s="75">
        <v>-17.3</v>
      </c>
      <c r="G9" s="44">
        <v>-2</v>
      </c>
      <c r="H9" s="44">
        <v>-5</v>
      </c>
      <c r="I9" s="44">
        <v>-2</v>
      </c>
      <c r="J9" s="12">
        <v>-3</v>
      </c>
      <c r="K9" s="12">
        <v>-1</v>
      </c>
      <c r="L9" s="12">
        <v>-57</v>
      </c>
      <c r="M9" s="12">
        <v>-36</v>
      </c>
      <c r="O9" s="36"/>
      <c r="P9" s="40"/>
      <c r="Q9" s="40"/>
      <c r="R9" s="40"/>
      <c r="S9" s="40"/>
      <c r="T9" s="40"/>
    </row>
    <row r="10" spans="1:20" x14ac:dyDescent="0.25">
      <c r="B10" s="17" t="s">
        <v>51</v>
      </c>
      <c r="C10" s="63">
        <f>SUM(C6:C9)</f>
        <v>379.70299999999997</v>
      </c>
      <c r="D10" s="24">
        <f>SUM(D6:D9)+1</f>
        <v>222</v>
      </c>
      <c r="E10" s="24">
        <f>SUM(E6:E9)</f>
        <v>-101</v>
      </c>
      <c r="F10" s="63">
        <f>SUM(F6:F9)</f>
        <v>248.7</v>
      </c>
      <c r="G10" s="24">
        <f>SUM(G6:G9)</f>
        <v>178</v>
      </c>
      <c r="H10" s="24">
        <f>SUM(H6:H9)-1</f>
        <v>-136.34399999999999</v>
      </c>
      <c r="I10" s="24">
        <v>229</v>
      </c>
      <c r="J10" s="24">
        <f>SUM(J6:J9)</f>
        <v>167</v>
      </c>
      <c r="K10" s="24">
        <f>SUM(K6:K9)</f>
        <v>-217</v>
      </c>
      <c r="L10" s="24">
        <f>SUM(L6:L9)</f>
        <v>324</v>
      </c>
      <c r="M10" s="24">
        <f>SUM(M6:M9)</f>
        <v>26</v>
      </c>
      <c r="O10" s="15"/>
      <c r="P10" s="15"/>
      <c r="Q10" s="15"/>
      <c r="R10" s="15"/>
      <c r="S10" s="15"/>
      <c r="T10" s="15"/>
    </row>
    <row r="11" spans="1:20" x14ac:dyDescent="0.25">
      <c r="B11" s="6"/>
      <c r="C11" s="26"/>
      <c r="D11" s="26"/>
      <c r="E11" s="26"/>
      <c r="F11" s="26"/>
      <c r="G11" s="26"/>
      <c r="H11" s="26"/>
      <c r="I11" s="26"/>
      <c r="J11" s="26"/>
      <c r="K11" s="26"/>
      <c r="L11" s="26"/>
      <c r="M11" s="26"/>
      <c r="O11" s="78"/>
      <c r="P11" s="78"/>
      <c r="Q11" s="78"/>
      <c r="R11" s="78"/>
      <c r="S11" s="78"/>
      <c r="T11" s="78"/>
    </row>
    <row r="12" spans="1:20" ht="24.75" x14ac:dyDescent="0.25">
      <c r="B12" s="7" t="s">
        <v>53</v>
      </c>
      <c r="C12" s="28"/>
      <c r="D12" s="28"/>
      <c r="E12" s="28"/>
      <c r="F12" s="28"/>
      <c r="G12" s="28"/>
      <c r="H12" s="28"/>
      <c r="I12" s="28"/>
      <c r="J12" s="28"/>
      <c r="K12" s="28"/>
      <c r="L12" s="28"/>
      <c r="M12" s="28"/>
      <c r="O12" s="15"/>
      <c r="P12" s="10"/>
      <c r="Q12" s="10"/>
      <c r="R12" s="10"/>
      <c r="S12" s="10"/>
      <c r="T12" s="10"/>
    </row>
    <row r="13" spans="1:20" x14ac:dyDescent="0.25">
      <c r="B13" s="15" t="s">
        <v>51</v>
      </c>
      <c r="C13" s="30">
        <v>380</v>
      </c>
      <c r="D13" s="10">
        <v>222</v>
      </c>
      <c r="E13" s="10">
        <v>-101</v>
      </c>
      <c r="F13" s="30">
        <v>249</v>
      </c>
      <c r="G13" s="10">
        <v>178</v>
      </c>
      <c r="H13" s="10">
        <v>-136</v>
      </c>
      <c r="I13" s="10">
        <v>229</v>
      </c>
      <c r="J13" s="10">
        <v>167</v>
      </c>
      <c r="K13" s="10">
        <v>-217</v>
      </c>
      <c r="L13" s="10">
        <v>324</v>
      </c>
      <c r="M13" s="10">
        <v>26</v>
      </c>
      <c r="O13" s="15"/>
      <c r="P13" s="10"/>
      <c r="Q13" s="10"/>
      <c r="R13" s="10"/>
      <c r="S13" s="10"/>
      <c r="T13" s="10"/>
    </row>
    <row r="14" spans="1:20" x14ac:dyDescent="0.25">
      <c r="B14" s="15" t="s">
        <v>52</v>
      </c>
      <c r="C14" s="30">
        <v>20</v>
      </c>
      <c r="D14" s="10">
        <v>15</v>
      </c>
      <c r="E14" s="10">
        <v>15</v>
      </c>
      <c r="F14" s="30">
        <v>20</v>
      </c>
      <c r="G14" s="10">
        <v>13</v>
      </c>
      <c r="H14" s="10">
        <v>19</v>
      </c>
      <c r="I14" s="10">
        <v>17</v>
      </c>
      <c r="J14" s="10">
        <v>7</v>
      </c>
      <c r="K14" s="10">
        <v>13</v>
      </c>
      <c r="L14" s="10">
        <v>66</v>
      </c>
      <c r="M14" s="10">
        <v>51</v>
      </c>
      <c r="O14" s="36"/>
      <c r="P14" s="41"/>
      <c r="Q14" s="41"/>
      <c r="R14" s="41"/>
      <c r="S14" s="41"/>
      <c r="T14" s="41"/>
    </row>
    <row r="15" spans="1:20" ht="24" x14ac:dyDescent="0.25">
      <c r="B15" s="76" t="s">
        <v>75</v>
      </c>
      <c r="C15" s="63">
        <f>C13+C14</f>
        <v>400</v>
      </c>
      <c r="D15" s="24">
        <f>D13+D14-1</f>
        <v>236</v>
      </c>
      <c r="E15" s="24">
        <f t="shared" ref="E15:M15" si="0">E13+E14</f>
        <v>-86</v>
      </c>
      <c r="F15" s="63">
        <f t="shared" ref="F15" si="1">F13+F14</f>
        <v>269</v>
      </c>
      <c r="G15" s="24">
        <f t="shared" si="0"/>
        <v>191</v>
      </c>
      <c r="H15" s="24">
        <f t="shared" si="0"/>
        <v>-117</v>
      </c>
      <c r="I15" s="24">
        <v>246</v>
      </c>
      <c r="J15" s="24">
        <f t="shared" si="0"/>
        <v>174</v>
      </c>
      <c r="K15" s="24">
        <f t="shared" si="0"/>
        <v>-204</v>
      </c>
      <c r="L15" s="24">
        <f t="shared" si="0"/>
        <v>390</v>
      </c>
      <c r="M15" s="24">
        <f t="shared" si="0"/>
        <v>77</v>
      </c>
    </row>
    <row r="16" spans="1:20" x14ac:dyDescent="0.25">
      <c r="B16" s="6"/>
      <c r="C16" s="26"/>
      <c r="D16" s="26"/>
      <c r="E16" s="26"/>
      <c r="F16" s="26"/>
      <c r="G16" s="26"/>
      <c r="H16" s="26"/>
      <c r="I16" s="26"/>
      <c r="J16" s="26"/>
      <c r="K16" s="26"/>
      <c r="L16" s="26"/>
      <c r="M16" s="26"/>
      <c r="O16" s="78"/>
      <c r="P16" s="78"/>
      <c r="Q16" s="78"/>
      <c r="R16" s="78"/>
      <c r="S16" s="78"/>
      <c r="T16" s="78"/>
    </row>
    <row r="17" spans="2:20" ht="30" customHeight="1" x14ac:dyDescent="0.25">
      <c r="B17" s="77" t="s">
        <v>54</v>
      </c>
      <c r="C17" s="77"/>
      <c r="D17" s="77"/>
      <c r="E17" s="77"/>
      <c r="F17" s="77"/>
      <c r="G17" s="77"/>
      <c r="H17" s="77"/>
      <c r="I17" s="77"/>
      <c r="J17" s="77"/>
      <c r="K17" s="77"/>
      <c r="L17" s="77"/>
      <c r="M17" s="77"/>
      <c r="O17" s="9"/>
      <c r="P17" s="10"/>
      <c r="Q17" s="10"/>
      <c r="R17" s="10"/>
      <c r="S17" s="10"/>
      <c r="T17" s="10"/>
    </row>
    <row r="18" spans="2:20" ht="24.75" x14ac:dyDescent="0.25">
      <c r="B18" s="9" t="s">
        <v>47</v>
      </c>
      <c r="C18" s="30">
        <v>406</v>
      </c>
      <c r="D18" s="30">
        <v>236</v>
      </c>
      <c r="E18" s="10">
        <v>-97</v>
      </c>
      <c r="F18" s="30">
        <v>270</v>
      </c>
      <c r="G18" s="10">
        <v>184</v>
      </c>
      <c r="H18" s="10">
        <v>-124</v>
      </c>
      <c r="I18" s="10">
        <v>232</v>
      </c>
      <c r="J18" s="10">
        <v>172</v>
      </c>
      <c r="K18" s="10">
        <v>-213</v>
      </c>
      <c r="L18" s="10">
        <v>257</v>
      </c>
      <c r="M18" s="10">
        <v>74</v>
      </c>
      <c r="O18" s="15"/>
      <c r="P18" s="10"/>
      <c r="Q18" s="10"/>
      <c r="R18" s="10"/>
      <c r="S18" s="10"/>
      <c r="T18" s="10"/>
    </row>
    <row r="19" spans="2:20" x14ac:dyDescent="0.25">
      <c r="B19" s="15" t="s">
        <v>52</v>
      </c>
      <c r="C19" s="30">
        <v>20</v>
      </c>
      <c r="D19" s="30">
        <v>15</v>
      </c>
      <c r="E19" s="10">
        <v>15</v>
      </c>
      <c r="F19" s="30">
        <v>20</v>
      </c>
      <c r="G19" s="10">
        <v>13</v>
      </c>
      <c r="H19" s="10">
        <v>19</v>
      </c>
      <c r="I19" s="10">
        <v>17</v>
      </c>
      <c r="J19" s="10">
        <v>7</v>
      </c>
      <c r="K19" s="10">
        <v>13</v>
      </c>
      <c r="L19" s="10">
        <v>66</v>
      </c>
      <c r="M19" s="10">
        <v>51</v>
      </c>
      <c r="O19" s="29"/>
      <c r="P19" s="37"/>
      <c r="Q19" s="37"/>
      <c r="R19" s="37"/>
      <c r="S19" s="37"/>
      <c r="T19" s="37"/>
    </row>
    <row r="20" spans="2:20" ht="36.75" x14ac:dyDescent="0.25">
      <c r="B20" s="23" t="s">
        <v>54</v>
      </c>
      <c r="C20" s="63">
        <f>C18+C19</f>
        <v>426</v>
      </c>
      <c r="D20" s="63">
        <f>D18+D19</f>
        <v>251</v>
      </c>
      <c r="E20" s="24">
        <f>E18+E19</f>
        <v>-82</v>
      </c>
      <c r="F20" s="63">
        <f>F18+F19+1</f>
        <v>291</v>
      </c>
      <c r="G20" s="24">
        <f t="shared" ref="G20" si="2">G18+G19</f>
        <v>197</v>
      </c>
      <c r="H20" s="24">
        <f t="shared" ref="H20:M20" si="3">H18+H19</f>
        <v>-105</v>
      </c>
      <c r="I20" s="24">
        <v>249</v>
      </c>
      <c r="J20" s="24">
        <f t="shared" ref="J20" si="4">J18+J19</f>
        <v>179</v>
      </c>
      <c r="K20" s="24">
        <f t="shared" si="3"/>
        <v>-200</v>
      </c>
      <c r="L20" s="24">
        <f t="shared" si="3"/>
        <v>323</v>
      </c>
      <c r="M20" s="24">
        <f t="shared" si="3"/>
        <v>125</v>
      </c>
      <c r="O20" s="15"/>
      <c r="P20" s="10"/>
      <c r="Q20" s="10"/>
      <c r="R20" s="10"/>
      <c r="S20" s="10"/>
      <c r="T20" s="10"/>
    </row>
    <row r="21" spans="2:20" x14ac:dyDescent="0.25">
      <c r="B21" s="25"/>
      <c r="C21" s="25"/>
      <c r="D21" s="25"/>
      <c r="E21" s="25"/>
      <c r="F21" s="25"/>
      <c r="G21" s="25"/>
      <c r="H21" s="25"/>
      <c r="I21" s="25"/>
      <c r="J21" s="25"/>
      <c r="K21" s="25"/>
      <c r="L21" s="25"/>
      <c r="M21" s="25"/>
      <c r="O21" s="15"/>
      <c r="P21" s="10"/>
      <c r="Q21" s="10"/>
      <c r="R21" s="10"/>
      <c r="S21" s="10"/>
      <c r="T21" s="10"/>
    </row>
    <row r="22" spans="2:20" x14ac:dyDescent="0.25">
      <c r="B22" s="8" t="s">
        <v>55</v>
      </c>
      <c r="C22" s="8"/>
      <c r="D22" s="8"/>
      <c r="E22" s="8"/>
      <c r="F22" s="8"/>
      <c r="G22" s="8"/>
      <c r="H22" s="8"/>
      <c r="I22" s="8"/>
      <c r="J22" s="8"/>
      <c r="K22" s="8"/>
      <c r="L22" s="8"/>
      <c r="M22" s="8"/>
      <c r="O22" s="16"/>
      <c r="P22" s="10"/>
      <c r="Q22" s="10"/>
      <c r="R22" s="10"/>
      <c r="S22" s="10"/>
      <c r="T22" s="10"/>
    </row>
    <row r="23" spans="2:20" x14ac:dyDescent="0.25">
      <c r="B23" s="15" t="str">
        <f>B13</f>
        <v>Operating profit</v>
      </c>
      <c r="C23" s="30">
        <v>380</v>
      </c>
      <c r="D23" s="30">
        <v>222</v>
      </c>
      <c r="E23" s="10">
        <v>-101</v>
      </c>
      <c r="F23" s="30">
        <v>292</v>
      </c>
      <c r="G23" s="10">
        <v>178.4</v>
      </c>
      <c r="H23" s="10">
        <v>-136</v>
      </c>
      <c r="I23" s="10">
        <v>229</v>
      </c>
      <c r="J23" s="10">
        <v>167</v>
      </c>
      <c r="K23" s="10">
        <v>-217</v>
      </c>
      <c r="L23" s="10">
        <v>324</v>
      </c>
      <c r="M23" s="10">
        <v>26</v>
      </c>
      <c r="O23" s="29"/>
      <c r="P23" s="37"/>
      <c r="Q23" s="37"/>
      <c r="R23" s="37"/>
      <c r="S23" s="37"/>
      <c r="T23" s="37"/>
    </row>
    <row r="24" spans="2:20" x14ac:dyDescent="0.25">
      <c r="B24" s="15" t="s">
        <v>56</v>
      </c>
      <c r="C24" s="30">
        <v>2014</v>
      </c>
      <c r="D24" s="30">
        <v>1943</v>
      </c>
      <c r="E24" s="10">
        <v>1674</v>
      </c>
      <c r="F24" s="30">
        <v>1800</v>
      </c>
      <c r="G24" s="10">
        <v>1789</v>
      </c>
      <c r="H24" s="10">
        <v>1510</v>
      </c>
      <c r="I24" s="10">
        <v>1698</v>
      </c>
      <c r="J24" s="10">
        <v>1674</v>
      </c>
      <c r="K24" s="10">
        <v>1443</v>
      </c>
      <c r="L24" s="10">
        <v>6801</v>
      </c>
      <c r="M24" s="10">
        <v>6393</v>
      </c>
      <c r="O24" s="29"/>
      <c r="P24" s="40"/>
      <c r="Q24" s="40"/>
      <c r="R24" s="40"/>
      <c r="S24" s="40"/>
      <c r="T24" s="40"/>
    </row>
    <row r="25" spans="2:20" x14ac:dyDescent="0.25">
      <c r="B25" s="17" t="s">
        <v>55</v>
      </c>
      <c r="C25" s="49">
        <f>C23/C24</f>
        <v>0.18867924528301888</v>
      </c>
      <c r="D25" s="49">
        <f>D23/D24</f>
        <v>0.11425630468347915</v>
      </c>
      <c r="E25" s="18">
        <f>E23/E24</f>
        <v>-6.0334528076463563E-2</v>
      </c>
      <c r="F25" s="49">
        <f t="shared" ref="F25:G25" si="5">F23/F24</f>
        <v>0.16222222222222221</v>
      </c>
      <c r="G25" s="18">
        <f t="shared" si="5"/>
        <v>9.9720514253773054E-2</v>
      </c>
      <c r="H25" s="18">
        <f t="shared" ref="H25:M25" si="6">H23/H24</f>
        <v>-9.006622516556291E-2</v>
      </c>
      <c r="I25" s="18">
        <v>0.13500000000000001</v>
      </c>
      <c r="J25" s="18">
        <f t="shared" ref="J25" si="7">J23/J24</f>
        <v>9.9761051373954593E-2</v>
      </c>
      <c r="K25" s="18">
        <f t="shared" si="6"/>
        <v>-0.15038115038115038</v>
      </c>
      <c r="L25" s="18">
        <f t="shared" si="6"/>
        <v>4.764005293339215E-2</v>
      </c>
      <c r="M25" s="18">
        <f t="shared" si="6"/>
        <v>4.0669482246206787E-3</v>
      </c>
    </row>
    <row r="26" spans="2:20" x14ac:dyDescent="0.25">
      <c r="B26" s="15"/>
      <c r="C26" s="15"/>
      <c r="D26" s="15"/>
      <c r="E26" s="15"/>
      <c r="F26" s="15"/>
      <c r="G26" s="15"/>
      <c r="H26" s="15"/>
      <c r="I26" s="15"/>
      <c r="J26" s="15"/>
      <c r="K26" s="15"/>
      <c r="L26" s="15"/>
      <c r="M26" s="15"/>
    </row>
    <row r="27" spans="2:20" x14ac:dyDescent="0.25">
      <c r="B27" s="8" t="s">
        <v>57</v>
      </c>
      <c r="C27" s="8"/>
      <c r="D27" s="8"/>
      <c r="E27" s="8"/>
      <c r="F27" s="8"/>
      <c r="G27" s="8"/>
      <c r="H27" s="8"/>
      <c r="I27" s="8"/>
      <c r="J27" s="8"/>
      <c r="K27" s="8"/>
      <c r="L27" s="8"/>
      <c r="M27" s="8"/>
    </row>
    <row r="28" spans="2:20" ht="24.75" x14ac:dyDescent="0.25">
      <c r="B28" s="9" t="s">
        <v>47</v>
      </c>
      <c r="C28" s="30">
        <v>406</v>
      </c>
      <c r="D28" s="30">
        <v>236</v>
      </c>
      <c r="E28" s="10">
        <v>-97</v>
      </c>
      <c r="F28" s="30">
        <v>270</v>
      </c>
      <c r="G28" s="10">
        <v>184</v>
      </c>
      <c r="H28" s="10">
        <v>-124</v>
      </c>
      <c r="I28" s="10">
        <v>232</v>
      </c>
      <c r="J28" s="10">
        <v>172</v>
      </c>
      <c r="K28" s="10">
        <v>-213</v>
      </c>
      <c r="L28" s="10">
        <v>257</v>
      </c>
      <c r="M28" s="10">
        <v>74</v>
      </c>
    </row>
    <row r="29" spans="2:20" x14ac:dyDescent="0.25">
      <c r="B29" s="9" t="s">
        <v>56</v>
      </c>
      <c r="C29" s="30">
        <v>2014</v>
      </c>
      <c r="D29" s="30">
        <v>1943</v>
      </c>
      <c r="E29" s="10">
        <v>1674</v>
      </c>
      <c r="F29" s="30">
        <v>1800</v>
      </c>
      <c r="G29" s="10">
        <v>1789</v>
      </c>
      <c r="H29" s="10">
        <v>1510</v>
      </c>
      <c r="I29" s="10">
        <v>1698</v>
      </c>
      <c r="J29" s="10">
        <v>1674</v>
      </c>
      <c r="K29" s="10">
        <v>1443</v>
      </c>
      <c r="L29" s="10">
        <v>6801</v>
      </c>
      <c r="M29" s="10">
        <v>6393</v>
      </c>
    </row>
    <row r="30" spans="2:20" ht="24.75" x14ac:dyDescent="0.25">
      <c r="B30" s="23" t="s">
        <v>57</v>
      </c>
      <c r="C30" s="49">
        <f>C28/C29</f>
        <v>0.20158887785501489</v>
      </c>
      <c r="D30" s="49">
        <f>D28/D29+0.001</f>
        <v>0.12246165723108594</v>
      </c>
      <c r="E30" s="18">
        <f>E28/E29</f>
        <v>-5.7945041816009561E-2</v>
      </c>
      <c r="F30" s="49">
        <f t="shared" ref="F30:G30" si="8">F28/F29</f>
        <v>0.15</v>
      </c>
      <c r="G30" s="18">
        <f t="shared" si="8"/>
        <v>0.10285075461151481</v>
      </c>
      <c r="H30" s="18">
        <f t="shared" ref="H30:M30" si="9">H28/H29</f>
        <v>-8.211920529801324E-2</v>
      </c>
      <c r="I30" s="18">
        <v>0.13700000000000001</v>
      </c>
      <c r="J30" s="18">
        <f t="shared" ref="J30" si="10">J28/J29</f>
        <v>0.10274790919952211</v>
      </c>
      <c r="K30" s="18">
        <f>K28/K29+0.001</f>
        <v>-0.14660914760914762</v>
      </c>
      <c r="L30" s="18">
        <f t="shared" si="9"/>
        <v>3.7788560505807971E-2</v>
      </c>
      <c r="M30" s="18">
        <f t="shared" si="9"/>
        <v>1.1575160331612702E-2</v>
      </c>
    </row>
    <row r="31" spans="2:20" x14ac:dyDescent="0.25">
      <c r="C31" s="62"/>
      <c r="D31" s="62"/>
    </row>
    <row r="32" spans="2:20" ht="30" customHeight="1" x14ac:dyDescent="0.25">
      <c r="I32" s="48"/>
    </row>
  </sheetData>
  <mergeCells count="3">
    <mergeCell ref="B17:M17"/>
    <mergeCell ref="O11:T11"/>
    <mergeCell ref="O16:T16"/>
  </mergeCells>
  <pageMargins left="0.7" right="0.7" top="0.75" bottom="0.75" header="0.3" footer="0.3"/>
  <headerFooter>
    <oddHeader>&amp;C&amp;"Calibri"&amp;10&amp;K000000 Sekretess: Begränsad&amp;1#_x000D_</oddHeader>
  </headerFooter>
  <ignoredErrors>
    <ignoredError sqref="H10 K30 D10 D15 D30" formula="1"/>
  </ignoredErrors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306255-720C-40BA-AB91-76154E554FC8}">
  <dimension ref="B1:S44"/>
  <sheetViews>
    <sheetView showGridLines="0" workbookViewId="0">
      <selection activeCell="E42" sqref="E42"/>
    </sheetView>
  </sheetViews>
  <sheetFormatPr defaultRowHeight="15" x14ac:dyDescent="0.25"/>
  <cols>
    <col min="1" max="1" width="1.7109375" style="4" customWidth="1"/>
    <col min="2" max="2" width="60.5703125" style="4" customWidth="1"/>
    <col min="3" max="6" width="10.28515625" style="4" customWidth="1"/>
    <col min="7" max="7" width="10.42578125" style="4" customWidth="1"/>
    <col min="8" max="9" width="10.28515625" style="4" customWidth="1"/>
    <col min="10" max="10" width="10.42578125" style="4" customWidth="1"/>
    <col min="11" max="11" width="10.28515625" style="4" customWidth="1"/>
    <col min="12" max="13" width="11.5703125" style="4" customWidth="1"/>
    <col min="14" max="16384" width="9.140625" style="4"/>
  </cols>
  <sheetData>
    <row r="1" spans="2:19" ht="46.5" customHeight="1" x14ac:dyDescent="0.25">
      <c r="C1" s="3">
        <f>'Consolidated income statements'!C1</f>
        <v>46322</v>
      </c>
      <c r="D1" s="3"/>
      <c r="E1" s="3"/>
      <c r="F1" s="3"/>
      <c r="I1" s="3"/>
    </row>
    <row r="2" spans="2:19" ht="20.25" x14ac:dyDescent="0.3">
      <c r="B2" s="2" t="s">
        <v>59</v>
      </c>
    </row>
    <row r="4" spans="2:19" ht="30" customHeight="1" x14ac:dyDescent="0.25">
      <c r="B4" s="21" t="s">
        <v>17</v>
      </c>
      <c r="C4" s="22" t="s">
        <v>72</v>
      </c>
      <c r="D4" s="22" t="s">
        <v>74</v>
      </c>
      <c r="E4" s="22" t="s">
        <v>78</v>
      </c>
      <c r="F4" s="22" t="s">
        <v>68</v>
      </c>
      <c r="G4" s="22" t="s">
        <v>69</v>
      </c>
      <c r="H4" s="22" t="s">
        <v>70</v>
      </c>
      <c r="I4" s="22" t="s">
        <v>29</v>
      </c>
      <c r="J4" s="22" t="s">
        <v>30</v>
      </c>
      <c r="K4" s="22" t="s">
        <v>31</v>
      </c>
      <c r="L4" s="22" t="s">
        <v>32</v>
      </c>
      <c r="M4" s="22" t="s">
        <v>64</v>
      </c>
    </row>
    <row r="5" spans="2:19" x14ac:dyDescent="0.25">
      <c r="B5" s="7" t="s">
        <v>20</v>
      </c>
      <c r="C5" s="68"/>
      <c r="D5" s="68"/>
      <c r="E5" s="68"/>
      <c r="F5" s="68"/>
      <c r="G5" s="68"/>
      <c r="H5" s="68"/>
      <c r="I5" s="8"/>
      <c r="J5" s="8"/>
      <c r="K5" s="8"/>
      <c r="L5" s="8"/>
      <c r="M5" s="8"/>
      <c r="P5" s="48"/>
      <c r="Q5" s="48"/>
      <c r="R5" s="48"/>
      <c r="S5" s="48"/>
    </row>
    <row r="6" spans="2:19" x14ac:dyDescent="0.25">
      <c r="B6" s="15" t="s">
        <v>18</v>
      </c>
      <c r="C6" s="70">
        <v>596.74400000000003</v>
      </c>
      <c r="D6" s="70">
        <v>204.59362200000004</v>
      </c>
      <c r="E6" s="70">
        <v>-33</v>
      </c>
      <c r="F6" s="70">
        <v>466</v>
      </c>
      <c r="G6" s="70">
        <v>181</v>
      </c>
      <c r="H6" s="70">
        <v>-110</v>
      </c>
      <c r="I6" s="70">
        <v>420.79</v>
      </c>
      <c r="J6" s="70">
        <v>164.22</v>
      </c>
      <c r="K6" s="70">
        <v>-266.74</v>
      </c>
      <c r="L6" s="10">
        <v>389.81</v>
      </c>
      <c r="M6" s="10">
        <v>76.680000000000007</v>
      </c>
      <c r="P6" s="48"/>
      <c r="Q6" s="48"/>
      <c r="R6" s="48"/>
      <c r="S6" s="48"/>
    </row>
    <row r="7" spans="2:19" x14ac:dyDescent="0.25">
      <c r="B7" s="11" t="s">
        <v>19</v>
      </c>
      <c r="C7" s="70">
        <v>24491.282999999999</v>
      </c>
      <c r="D7" s="70">
        <v>23690.152999999998</v>
      </c>
      <c r="E7" s="70">
        <v>23262</v>
      </c>
      <c r="F7" s="70">
        <v>24256</v>
      </c>
      <c r="G7" s="70">
        <v>23576</v>
      </c>
      <c r="H7" s="70">
        <v>23074</v>
      </c>
      <c r="I7" s="70">
        <v>23722.7</v>
      </c>
      <c r="J7" s="70">
        <v>23114.87</v>
      </c>
      <c r="K7" s="70">
        <v>22738.799999999999</v>
      </c>
      <c r="L7" s="10">
        <v>23677.31</v>
      </c>
      <c r="M7" s="10">
        <v>23044.5</v>
      </c>
      <c r="S7" s="48"/>
    </row>
    <row r="8" spans="2:19" x14ac:dyDescent="0.25">
      <c r="B8" s="19" t="str">
        <f>B5</f>
        <v>Return on operating capital, %</v>
      </c>
      <c r="C8" s="49">
        <f t="shared" ref="C8:E8" si="0">C6/C7</f>
        <v>2.4365567128516705E-2</v>
      </c>
      <c r="D8" s="49">
        <f t="shared" si="0"/>
        <v>8.6362305047164561E-3</v>
      </c>
      <c r="E8" s="49">
        <f t="shared" si="0"/>
        <v>-1.418622646376064E-3</v>
      </c>
      <c r="F8" s="49">
        <f t="shared" ref="F8:M8" si="1">F6/F7</f>
        <v>1.9211741424802111E-2</v>
      </c>
      <c r="G8" s="49">
        <f t="shared" si="1"/>
        <v>7.6772989480827962E-3</v>
      </c>
      <c r="H8" s="49">
        <f t="shared" si="1"/>
        <v>-4.7672705209326517E-3</v>
      </c>
      <c r="I8" s="18">
        <f t="shared" si="1"/>
        <v>1.7737862890817656E-2</v>
      </c>
      <c r="J8" s="18">
        <f t="shared" si="1"/>
        <v>7.1045175681282227E-3</v>
      </c>
      <c r="K8" s="18">
        <f t="shared" si="1"/>
        <v>-1.1730610234489068E-2</v>
      </c>
      <c r="L8" s="18">
        <f t="shared" si="1"/>
        <v>1.6463441159489823E-2</v>
      </c>
      <c r="M8" s="18">
        <f t="shared" si="1"/>
        <v>3.3274751025190396E-3</v>
      </c>
      <c r="P8" s="48"/>
      <c r="Q8" s="48"/>
      <c r="R8" s="48"/>
      <c r="S8" s="48"/>
    </row>
    <row r="9" spans="2:19" x14ac:dyDescent="0.25">
      <c r="B9" s="15"/>
      <c r="C9" s="66"/>
      <c r="D9" s="66"/>
      <c r="E9" s="66"/>
      <c r="F9" s="66"/>
      <c r="G9" s="66"/>
      <c r="H9" s="66"/>
      <c r="I9" s="15"/>
      <c r="J9" s="15"/>
      <c r="K9" s="15"/>
      <c r="L9" s="15"/>
      <c r="M9" s="15"/>
      <c r="Q9" s="48"/>
      <c r="S9" s="48"/>
    </row>
    <row r="10" spans="2:19" ht="24.75" x14ac:dyDescent="0.25">
      <c r="B10" s="7" t="s">
        <v>21</v>
      </c>
      <c r="C10" s="67"/>
      <c r="D10" s="67"/>
      <c r="E10" s="67"/>
      <c r="F10" s="67"/>
      <c r="G10" s="67"/>
      <c r="H10" s="67"/>
      <c r="I10" s="7"/>
      <c r="J10" s="7"/>
      <c r="K10" s="7"/>
      <c r="L10" s="7"/>
      <c r="M10" s="7"/>
      <c r="P10" s="48"/>
      <c r="Q10" s="48"/>
      <c r="R10" s="48"/>
      <c r="S10" s="48"/>
    </row>
    <row r="11" spans="2:19" ht="36.75" x14ac:dyDescent="0.25">
      <c r="B11" s="59" t="s">
        <v>22</v>
      </c>
      <c r="C11" s="64">
        <v>541.25199999999995</v>
      </c>
      <c r="D11" s="64">
        <v>273.35500000000002</v>
      </c>
      <c r="E11" s="64">
        <v>-1</v>
      </c>
      <c r="F11" s="64">
        <v>400</v>
      </c>
      <c r="G11" s="64">
        <v>232</v>
      </c>
      <c r="H11" s="64">
        <v>-26</v>
      </c>
      <c r="I11" s="60">
        <v>346.03</v>
      </c>
      <c r="J11" s="60">
        <v>214.5</v>
      </c>
      <c r="K11" s="60">
        <v>-128.68</v>
      </c>
      <c r="L11" s="60">
        <v>324</v>
      </c>
      <c r="M11" s="60">
        <v>124.5</v>
      </c>
    </row>
    <row r="12" spans="2:19" x14ac:dyDescent="0.25">
      <c r="B12" s="11" t="str">
        <f>B7</f>
        <v>Average operating capital 12 months</v>
      </c>
      <c r="C12" s="70">
        <v>24491.282999999999</v>
      </c>
      <c r="D12" s="70">
        <v>23690.152999999998</v>
      </c>
      <c r="E12" s="70">
        <v>23262</v>
      </c>
      <c r="F12" s="70">
        <v>24256</v>
      </c>
      <c r="G12" s="70">
        <v>23576</v>
      </c>
      <c r="H12" s="70">
        <v>23074</v>
      </c>
      <c r="I12" s="45">
        <v>23722.7</v>
      </c>
      <c r="J12" s="45">
        <v>23114.87</v>
      </c>
      <c r="K12" s="45">
        <v>22738.799999999999</v>
      </c>
      <c r="L12" s="45">
        <v>23677.31</v>
      </c>
      <c r="M12" s="45">
        <v>23044.5</v>
      </c>
      <c r="P12" s="48"/>
      <c r="Q12" s="48"/>
      <c r="R12" s="48"/>
      <c r="S12" s="48"/>
    </row>
    <row r="13" spans="2:19" ht="24.75" x14ac:dyDescent="0.25">
      <c r="B13" s="19" t="str">
        <f>B10</f>
        <v>Return on operating capital excluding restructuring costs, capital gains, impairment losses and disposals, %</v>
      </c>
      <c r="C13" s="65">
        <f>C11/C12</f>
        <v>2.2099781379358523E-2</v>
      </c>
      <c r="D13" s="65">
        <f>D11/D12</f>
        <v>1.1538760429280471E-2</v>
      </c>
      <c r="E13" s="65">
        <f>E11/E12</f>
        <v>-4.2988565041698905E-5</v>
      </c>
      <c r="F13" s="65">
        <f>F11/F12+0.001</f>
        <v>1.7490765171503959E-2</v>
      </c>
      <c r="G13" s="65">
        <f t="shared" ref="G13:M13" si="2">G11/G12</f>
        <v>9.8405157787580591E-3</v>
      </c>
      <c r="H13" s="65">
        <f t="shared" si="2"/>
        <v>-1.1268093958568086E-3</v>
      </c>
      <c r="I13" s="20">
        <f t="shared" si="2"/>
        <v>1.4586450952041714E-2</v>
      </c>
      <c r="J13" s="20">
        <f t="shared" si="2"/>
        <v>9.2797407037115073E-3</v>
      </c>
      <c r="K13" s="20">
        <f t="shared" si="2"/>
        <v>-5.6590497299769558E-3</v>
      </c>
      <c r="L13" s="20">
        <f t="shared" si="2"/>
        <v>1.3683986905607097E-2</v>
      </c>
      <c r="M13" s="20">
        <f t="shared" si="2"/>
        <v>5.4025906398489877E-3</v>
      </c>
      <c r="P13" s="48"/>
      <c r="Q13" s="48"/>
      <c r="R13" s="48"/>
      <c r="S13" s="48"/>
    </row>
    <row r="14" spans="2:19" x14ac:dyDescent="0.25">
      <c r="B14" s="1"/>
      <c r="C14" s="62"/>
      <c r="D14" s="62"/>
      <c r="E14" s="62"/>
      <c r="F14" s="62"/>
      <c r="G14" s="62"/>
      <c r="H14" s="62"/>
      <c r="I14" s="1"/>
      <c r="J14" s="1"/>
      <c r="K14" s="1"/>
      <c r="L14" s="1"/>
      <c r="M14" s="1"/>
      <c r="O14" s="71"/>
      <c r="P14" s="48"/>
      <c r="Q14" s="48"/>
      <c r="R14" s="48"/>
      <c r="S14" s="48"/>
    </row>
    <row r="15" spans="2:19" x14ac:dyDescent="0.25">
      <c r="B15" s="7" t="s">
        <v>23</v>
      </c>
      <c r="C15" s="68"/>
      <c r="D15" s="68"/>
      <c r="E15" s="68"/>
      <c r="F15" s="68"/>
      <c r="G15" s="68"/>
      <c r="H15" s="68"/>
      <c r="I15" s="8"/>
      <c r="J15" s="8"/>
      <c r="K15" s="8"/>
      <c r="L15" s="8"/>
      <c r="M15" s="8"/>
      <c r="P15" s="48"/>
      <c r="Q15" s="48"/>
      <c r="R15" s="48"/>
      <c r="S15" s="48"/>
    </row>
    <row r="16" spans="2:19" ht="24.75" x14ac:dyDescent="0.25">
      <c r="B16" s="9" t="s">
        <v>24</v>
      </c>
      <c r="C16" s="30">
        <v>1691.8779999999999</v>
      </c>
      <c r="D16" s="30">
        <v>1308.875</v>
      </c>
      <c r="E16" s="30">
        <v>1197</v>
      </c>
      <c r="F16" s="30">
        <v>1630</v>
      </c>
      <c r="G16" s="30">
        <v>1236</v>
      </c>
      <c r="H16" s="30">
        <v>1144</v>
      </c>
      <c r="I16" s="30">
        <v>1482.857</v>
      </c>
      <c r="J16" s="30">
        <v>1234.644</v>
      </c>
      <c r="K16" s="30">
        <v>1143</v>
      </c>
      <c r="L16" s="30">
        <v>1407.2370000000001</v>
      </c>
      <c r="M16" s="45">
        <v>1178.079</v>
      </c>
      <c r="P16" s="48"/>
      <c r="Q16" s="48"/>
      <c r="R16" s="48"/>
      <c r="S16" s="48"/>
    </row>
    <row r="17" spans="2:19" x14ac:dyDescent="0.25">
      <c r="B17" s="11" t="s">
        <v>25</v>
      </c>
      <c r="C17" s="31">
        <v>-98.435344999999998</v>
      </c>
      <c r="D17" s="31">
        <v>-110.40900000000001</v>
      </c>
      <c r="E17" s="31">
        <v>-115</v>
      </c>
      <c r="F17" s="31">
        <v>-99.641000000000005</v>
      </c>
      <c r="G17" s="31">
        <v>-118</v>
      </c>
      <c r="H17" s="31">
        <v>-109.491</v>
      </c>
      <c r="I17" s="31">
        <v>-100.679</v>
      </c>
      <c r="J17" s="31">
        <v>-127.143</v>
      </c>
      <c r="K17" s="31">
        <v>-100.930363</v>
      </c>
      <c r="L17" s="31">
        <v>-103.51</v>
      </c>
      <c r="M17" s="12">
        <v>-134.81700000000001</v>
      </c>
      <c r="P17" s="48"/>
      <c r="Q17" s="48"/>
      <c r="R17" s="48"/>
      <c r="S17" s="48"/>
    </row>
    <row r="18" spans="2:19" x14ac:dyDescent="0.25">
      <c r="B18" s="13" t="s">
        <v>3</v>
      </c>
      <c r="C18" s="42">
        <f t="shared" ref="C18:E18" si="3">C16+C17</f>
        <v>1593.4426549999998</v>
      </c>
      <c r="D18" s="42">
        <f t="shared" si="3"/>
        <v>1198.4659999999999</v>
      </c>
      <c r="E18" s="42">
        <f t="shared" si="3"/>
        <v>1082</v>
      </c>
      <c r="F18" s="42">
        <f t="shared" ref="F18:M18" si="4">F16+F17</f>
        <v>1530.3589999999999</v>
      </c>
      <c r="G18" s="42">
        <f t="shared" si="4"/>
        <v>1118</v>
      </c>
      <c r="H18" s="42">
        <f t="shared" si="4"/>
        <v>1034.509</v>
      </c>
      <c r="I18" s="42">
        <f t="shared" si="4"/>
        <v>1382.1779999999999</v>
      </c>
      <c r="J18" s="42">
        <f t="shared" si="4"/>
        <v>1107.501</v>
      </c>
      <c r="K18" s="42">
        <f t="shared" si="4"/>
        <v>1042.0696370000001</v>
      </c>
      <c r="L18" s="42">
        <f t="shared" si="4"/>
        <v>1303.7270000000001</v>
      </c>
      <c r="M18" s="14">
        <f t="shared" si="4"/>
        <v>1043.2619999999999</v>
      </c>
      <c r="P18" s="48"/>
      <c r="Q18" s="48"/>
      <c r="R18" s="48"/>
      <c r="S18" s="48"/>
    </row>
    <row r="19" spans="2:19" x14ac:dyDescent="0.25">
      <c r="B19" s="15" t="s">
        <v>26</v>
      </c>
      <c r="C19" s="30">
        <v>13851.966</v>
      </c>
      <c r="D19" s="30">
        <v>13921.622016000001</v>
      </c>
      <c r="E19" s="30">
        <v>12424</v>
      </c>
      <c r="F19" s="30">
        <v>13674</v>
      </c>
      <c r="G19" s="30">
        <v>13845</v>
      </c>
      <c r="H19" s="30">
        <v>12452</v>
      </c>
      <c r="I19" s="30">
        <v>13386.04</v>
      </c>
      <c r="J19" s="30">
        <v>13447.78</v>
      </c>
      <c r="K19" s="30">
        <v>12081.328</v>
      </c>
      <c r="L19" s="30">
        <v>13103.332</v>
      </c>
      <c r="M19" s="10">
        <v>13180</v>
      </c>
      <c r="P19" s="48"/>
      <c r="Q19" s="48"/>
      <c r="R19" s="48"/>
      <c r="S19" s="48"/>
    </row>
    <row r="20" spans="2:19" x14ac:dyDescent="0.25">
      <c r="B20" s="15" t="s">
        <v>27</v>
      </c>
      <c r="C20" s="30">
        <v>663.06500000000005</v>
      </c>
      <c r="D20" s="30">
        <v>717.69832700000006</v>
      </c>
      <c r="E20" s="30">
        <v>768</v>
      </c>
      <c r="F20" s="30">
        <v>716</v>
      </c>
      <c r="G20" s="30">
        <v>733</v>
      </c>
      <c r="H20" s="30">
        <v>746</v>
      </c>
      <c r="I20" s="30">
        <v>674.99</v>
      </c>
      <c r="J20" s="30">
        <v>706.72900000000004</v>
      </c>
      <c r="K20" s="30">
        <v>681.98</v>
      </c>
      <c r="L20" s="30">
        <v>678.68899999999996</v>
      </c>
      <c r="M20" s="10">
        <v>735.93299999999999</v>
      </c>
      <c r="P20" s="48"/>
      <c r="Q20" s="48"/>
      <c r="R20" s="48"/>
      <c r="S20" s="48"/>
    </row>
    <row r="21" spans="2:19" x14ac:dyDescent="0.25">
      <c r="B21" s="16" t="s">
        <v>28</v>
      </c>
      <c r="C21" s="30">
        <f>C42/2</f>
        <v>2500</v>
      </c>
      <c r="D21" s="30">
        <v>2250</v>
      </c>
      <c r="E21" s="30">
        <f>E42/2</f>
        <v>2304</v>
      </c>
      <c r="F21" s="30">
        <f>F42/2</f>
        <v>2500</v>
      </c>
      <c r="G21" s="30">
        <f>G42/2</f>
        <v>2250</v>
      </c>
      <c r="H21" s="30">
        <f>H42/2</f>
        <v>2303.75</v>
      </c>
      <c r="I21" s="30">
        <v>2500</v>
      </c>
      <c r="J21" s="30">
        <v>2250</v>
      </c>
      <c r="K21" s="30">
        <f>K42/2</f>
        <v>2303.75</v>
      </c>
      <c r="L21" s="30">
        <f>L42/2</f>
        <v>2574.375</v>
      </c>
      <c r="M21" s="10">
        <v>2250</v>
      </c>
      <c r="P21" s="48"/>
      <c r="Q21" s="48"/>
      <c r="R21" s="48"/>
      <c r="S21" s="48"/>
    </row>
    <row r="22" spans="2:19" x14ac:dyDescent="0.25">
      <c r="B22" s="13" t="s">
        <v>5</v>
      </c>
      <c r="C22" s="42">
        <f t="shared" ref="C22:E22" si="5">SUM(C19:C21)</f>
        <v>17015.031000000003</v>
      </c>
      <c r="D22" s="42">
        <f t="shared" si="5"/>
        <v>16889.320342999999</v>
      </c>
      <c r="E22" s="42">
        <f t="shared" si="5"/>
        <v>15496</v>
      </c>
      <c r="F22" s="42">
        <f t="shared" ref="F22:M22" si="6">SUM(F19:F21)</f>
        <v>16890</v>
      </c>
      <c r="G22" s="42">
        <f t="shared" si="6"/>
        <v>16828</v>
      </c>
      <c r="H22" s="42">
        <f t="shared" si="6"/>
        <v>15501.75</v>
      </c>
      <c r="I22" s="42">
        <f t="shared" si="6"/>
        <v>16561.03</v>
      </c>
      <c r="J22" s="42">
        <f t="shared" si="6"/>
        <v>16404.508999999998</v>
      </c>
      <c r="K22" s="42">
        <f t="shared" si="6"/>
        <v>15067.057999999999</v>
      </c>
      <c r="L22" s="42">
        <f t="shared" si="6"/>
        <v>16356.396000000001</v>
      </c>
      <c r="M22" s="14">
        <f t="shared" si="6"/>
        <v>16165.933000000001</v>
      </c>
      <c r="P22" s="48"/>
      <c r="Q22" s="48"/>
      <c r="R22" s="48"/>
      <c r="S22" s="48"/>
    </row>
    <row r="23" spans="2:19" x14ac:dyDescent="0.25">
      <c r="B23" s="17" t="s">
        <v>4</v>
      </c>
      <c r="C23" s="49">
        <f t="shared" ref="C23:E23" si="7">C18/C22</f>
        <v>9.3649118535252721E-2</v>
      </c>
      <c r="D23" s="49">
        <f t="shared" si="7"/>
        <v>7.0959989843328408E-2</v>
      </c>
      <c r="E23" s="49">
        <f t="shared" si="7"/>
        <v>6.9824470831182234E-2</v>
      </c>
      <c r="F23" s="49">
        <f t="shared" ref="F23:M23" si="8">F18/F22</f>
        <v>9.0607400828892834E-2</v>
      </c>
      <c r="G23" s="49">
        <f t="shared" si="8"/>
        <v>6.6436890896125506E-2</v>
      </c>
      <c r="H23" s="49">
        <f t="shared" si="8"/>
        <v>6.6734981534342902E-2</v>
      </c>
      <c r="I23" s="49">
        <f t="shared" si="8"/>
        <v>8.3459664042635023E-2</v>
      </c>
      <c r="J23" s="49">
        <f t="shared" si="8"/>
        <v>6.7511987100619716E-2</v>
      </c>
      <c r="K23" s="49">
        <f t="shared" si="8"/>
        <v>6.9162117581282295E-2</v>
      </c>
      <c r="L23" s="49">
        <f t="shared" si="8"/>
        <v>7.9707473455643899E-2</v>
      </c>
      <c r="M23" s="49">
        <f t="shared" si="8"/>
        <v>6.4534598776327973E-2</v>
      </c>
      <c r="P23" s="48"/>
      <c r="Q23" s="48"/>
      <c r="R23" s="48"/>
      <c r="S23" s="48"/>
    </row>
    <row r="24" spans="2:19" x14ac:dyDescent="0.25">
      <c r="C24" s="72"/>
      <c r="D24" s="72"/>
      <c r="E24" s="72"/>
      <c r="F24" s="72"/>
      <c r="G24" s="72"/>
      <c r="H24" s="72"/>
      <c r="I24" s="72"/>
      <c r="J24" s="72"/>
      <c r="K24" s="72"/>
      <c r="L24" s="72"/>
      <c r="M24" s="72"/>
    </row>
    <row r="25" spans="2:19" ht="30" customHeight="1" x14ac:dyDescent="0.25">
      <c r="B25" s="21" t="s">
        <v>37</v>
      </c>
      <c r="C25" s="22" t="str">
        <f t="shared" ref="C25:E25" si="9">C4</f>
        <v>Sep 30, 2026</v>
      </c>
      <c r="D25" s="22" t="str">
        <f t="shared" si="9"/>
        <v>Sep 30, 2025</v>
      </c>
      <c r="E25" s="22" t="str">
        <f t="shared" si="9"/>
        <v>Sep 30, 2024</v>
      </c>
      <c r="F25" s="22" t="str">
        <f t="shared" ref="F25:M25" si="10">F4</f>
        <v>Jun 30, 2026</v>
      </c>
      <c r="G25" s="22" t="str">
        <f t="shared" si="10"/>
        <v>Jun 30, 2025</v>
      </c>
      <c r="H25" s="22" t="str">
        <f t="shared" si="10"/>
        <v>Jun 30, 2024</v>
      </c>
      <c r="I25" s="22" t="str">
        <f t="shared" si="10"/>
        <v>Mar 31, 2026</v>
      </c>
      <c r="J25" s="22" t="str">
        <f t="shared" si="10"/>
        <v>Mar 31, 2025</v>
      </c>
      <c r="K25" s="22" t="str">
        <f t="shared" si="10"/>
        <v>Mar 31, 2024</v>
      </c>
      <c r="L25" s="22" t="str">
        <f t="shared" si="10"/>
        <v>Dec 31, 2025</v>
      </c>
      <c r="M25" s="22" t="str">
        <f t="shared" si="10"/>
        <v>Dec 31, 2024</v>
      </c>
    </row>
    <row r="26" spans="2:19" x14ac:dyDescent="0.25">
      <c r="B26" s="15" t="s">
        <v>33</v>
      </c>
      <c r="C26" s="30">
        <v>10716.655000000001</v>
      </c>
      <c r="D26" s="30">
        <v>10142.973148999999</v>
      </c>
      <c r="E26" s="30">
        <v>10805</v>
      </c>
      <c r="F26" s="30">
        <v>10339</v>
      </c>
      <c r="G26" s="30">
        <v>9999</v>
      </c>
      <c r="H26" s="30">
        <v>10923</v>
      </c>
      <c r="I26" s="30">
        <v>10382.887000000001</v>
      </c>
      <c r="J26" s="30">
        <v>10086.661</v>
      </c>
      <c r="K26" s="30">
        <v>10992.727999999999</v>
      </c>
      <c r="L26" s="30">
        <v>10651.322</v>
      </c>
      <c r="M26" s="30">
        <v>10282.0666</v>
      </c>
    </row>
    <row r="27" spans="2:19" x14ac:dyDescent="0.25">
      <c r="B27" s="15" t="s">
        <v>26</v>
      </c>
      <c r="C27" s="30">
        <v>13851.966</v>
      </c>
      <c r="D27" s="30">
        <v>13921.622016000001</v>
      </c>
      <c r="E27" s="30">
        <v>12424</v>
      </c>
      <c r="F27" s="30">
        <v>13674</v>
      </c>
      <c r="G27" s="30">
        <v>13845</v>
      </c>
      <c r="H27" s="30">
        <v>12452</v>
      </c>
      <c r="I27" s="30">
        <v>13386.035</v>
      </c>
      <c r="J27" s="30">
        <v>13447.78</v>
      </c>
      <c r="K27" s="30">
        <f>K19</f>
        <v>12081.328</v>
      </c>
      <c r="L27" s="30">
        <f>L19</f>
        <v>13103.332</v>
      </c>
      <c r="M27" s="30">
        <f>M19</f>
        <v>13180</v>
      </c>
    </row>
    <row r="28" spans="2:19" x14ac:dyDescent="0.25">
      <c r="B28" s="15" t="s">
        <v>27</v>
      </c>
      <c r="C28" s="30">
        <v>663.06500000000005</v>
      </c>
      <c r="D28" s="30">
        <v>717.69832700000006</v>
      </c>
      <c r="E28" s="30">
        <v>768</v>
      </c>
      <c r="F28" s="30">
        <v>716</v>
      </c>
      <c r="G28" s="30">
        <v>733</v>
      </c>
      <c r="H28" s="30">
        <v>746</v>
      </c>
      <c r="I28" s="30">
        <v>674.99</v>
      </c>
      <c r="J28" s="30">
        <v>706.72900000000004</v>
      </c>
      <c r="K28" s="30">
        <f>K20</f>
        <v>681.98</v>
      </c>
      <c r="L28" s="30">
        <f>L20</f>
        <v>678.68899999999996</v>
      </c>
      <c r="M28" s="30">
        <v>735.93299999999999</v>
      </c>
    </row>
    <row r="29" spans="2:19" x14ac:dyDescent="0.25">
      <c r="B29" s="15" t="s">
        <v>34</v>
      </c>
      <c r="C29" s="30">
        <v>-332.34699999999998</v>
      </c>
      <c r="D29" s="30">
        <v>-699.06668200000001</v>
      </c>
      <c r="E29" s="30">
        <v>-601</v>
      </c>
      <c r="F29" s="30">
        <v>-153</v>
      </c>
      <c r="G29" s="30">
        <v>-542</v>
      </c>
      <c r="H29" s="30">
        <v>-707</v>
      </c>
      <c r="I29" s="30">
        <v>-213.65799999999999</v>
      </c>
      <c r="J29" s="30">
        <v>-827.23699999999997</v>
      </c>
      <c r="K29" s="30">
        <v>-543.55899999999997</v>
      </c>
      <c r="L29" s="30">
        <v>-325.53399999999999</v>
      </c>
      <c r="M29" s="30">
        <v>-852.09500000000003</v>
      </c>
    </row>
    <row r="30" spans="2:19" x14ac:dyDescent="0.25">
      <c r="B30" s="11" t="s">
        <v>35</v>
      </c>
      <c r="C30" s="46" t="s">
        <v>6</v>
      </c>
      <c r="D30" s="46">
        <v>0</v>
      </c>
      <c r="E30" s="46">
        <v>-99</v>
      </c>
      <c r="F30" s="46" t="s">
        <v>6</v>
      </c>
      <c r="G30" s="46">
        <v>-99</v>
      </c>
      <c r="H30" s="31">
        <v>-197.94664499999999</v>
      </c>
      <c r="I30" s="46" t="s">
        <v>6</v>
      </c>
      <c r="J30" s="46">
        <v>-198.57406399999999</v>
      </c>
      <c r="K30" s="31">
        <v>-197.94664499999999</v>
      </c>
      <c r="L30" s="46" t="s">
        <v>6</v>
      </c>
      <c r="M30" s="31">
        <v>-99</v>
      </c>
    </row>
    <row r="31" spans="2:19" x14ac:dyDescent="0.25">
      <c r="B31" s="29" t="s">
        <v>36</v>
      </c>
      <c r="C31" s="51">
        <f>SUM(C26:C30)</f>
        <v>24899.338999999996</v>
      </c>
      <c r="D31" s="51">
        <v>24083.226809999996</v>
      </c>
      <c r="E31" s="51">
        <f>SUM(E26:E30)</f>
        <v>23297</v>
      </c>
      <c r="F31" s="51">
        <f>SUM(F26:F30)</f>
        <v>24576</v>
      </c>
      <c r="G31" s="51">
        <f>SUM(G26:G30)-1</f>
        <v>23935</v>
      </c>
      <c r="H31" s="51">
        <f t="shared" ref="H31:M31" si="11">SUM(H26:H30)</f>
        <v>23216.053355</v>
      </c>
      <c r="I31" s="51">
        <f t="shared" si="11"/>
        <v>24230.254000000001</v>
      </c>
      <c r="J31" s="51">
        <f t="shared" si="11"/>
        <v>23215.358935999997</v>
      </c>
      <c r="K31" s="51">
        <f t="shared" si="11"/>
        <v>23014.530354999995</v>
      </c>
      <c r="L31" s="51">
        <f t="shared" si="11"/>
        <v>24107.809000000001</v>
      </c>
      <c r="M31" s="51">
        <f t="shared" si="11"/>
        <v>23246.904599999998</v>
      </c>
      <c r="N31" s="52"/>
    </row>
    <row r="32" spans="2:19" x14ac:dyDescent="0.25">
      <c r="C32" s="74"/>
      <c r="D32" s="74"/>
      <c r="E32" s="74"/>
      <c r="F32" s="74"/>
      <c r="G32" s="48"/>
      <c r="H32" s="48"/>
    </row>
    <row r="33" spans="2:14" ht="30" customHeight="1" x14ac:dyDescent="0.25">
      <c r="B33" s="21" t="s">
        <v>38</v>
      </c>
      <c r="C33" s="22" t="str">
        <f>C25</f>
        <v>Sep 30, 2026</v>
      </c>
      <c r="D33" s="22" t="s">
        <v>68</v>
      </c>
      <c r="E33" s="22" t="s">
        <v>78</v>
      </c>
      <c r="F33" s="22" t="s">
        <v>68</v>
      </c>
      <c r="G33" s="22" t="s">
        <v>69</v>
      </c>
      <c r="H33" s="22" t="s">
        <v>70</v>
      </c>
      <c r="I33" s="22" t="str">
        <f t="shared" ref="I33:M33" si="12">I25</f>
        <v>Mar 31, 2026</v>
      </c>
      <c r="J33" s="22" t="str">
        <f t="shared" si="12"/>
        <v>Mar 31, 2025</v>
      </c>
      <c r="K33" s="22" t="str">
        <f t="shared" si="12"/>
        <v>Mar 31, 2024</v>
      </c>
      <c r="L33" s="22" t="str">
        <f t="shared" si="12"/>
        <v>Dec 31, 2025</v>
      </c>
      <c r="M33" s="22" t="str">
        <f t="shared" si="12"/>
        <v>Dec 31, 2024</v>
      </c>
    </row>
    <row r="34" spans="2:14" x14ac:dyDescent="0.25">
      <c r="B34" s="15" t="s">
        <v>39</v>
      </c>
      <c r="C34" s="30">
        <v>4804</v>
      </c>
      <c r="D34" s="30">
        <v>4804</v>
      </c>
      <c r="E34" s="30">
        <v>4800</v>
      </c>
      <c r="F34" s="30">
        <v>4804</v>
      </c>
      <c r="G34" s="30">
        <v>4804</v>
      </c>
      <c r="H34" s="30">
        <v>4800</v>
      </c>
      <c r="I34" s="30">
        <v>4804</v>
      </c>
      <c r="J34" s="30">
        <v>4804</v>
      </c>
      <c r="K34" s="30">
        <v>4800</v>
      </c>
      <c r="L34" s="30">
        <v>4804.0230000000001</v>
      </c>
      <c r="M34" s="30">
        <v>4804</v>
      </c>
    </row>
    <row r="35" spans="2:14" x14ac:dyDescent="0.25">
      <c r="B35" s="15" t="s">
        <v>40</v>
      </c>
      <c r="C35" s="30">
        <v>7944.183</v>
      </c>
      <c r="D35" s="30">
        <v>7344.2604559999991</v>
      </c>
      <c r="E35" s="30">
        <v>6098</v>
      </c>
      <c r="F35" s="30">
        <v>7544</v>
      </c>
      <c r="G35" s="30">
        <v>7344</v>
      </c>
      <c r="H35" s="30">
        <v>6348</v>
      </c>
      <c r="I35" s="30">
        <v>7343.9989999999998</v>
      </c>
      <c r="J35" s="30">
        <v>7390.3680000000004</v>
      </c>
      <c r="K35" s="30">
        <v>5999.1120000000001</v>
      </c>
      <c r="L35" s="30">
        <v>7144.4790000000003</v>
      </c>
      <c r="M35" s="30">
        <v>6598</v>
      </c>
    </row>
    <row r="36" spans="2:14" x14ac:dyDescent="0.25">
      <c r="B36" s="15" t="s">
        <v>41</v>
      </c>
      <c r="C36" s="30">
        <v>198.26599999999999</v>
      </c>
      <c r="D36" s="30">
        <v>793.820244</v>
      </c>
      <c r="E36" s="30">
        <v>445</v>
      </c>
      <c r="F36" s="30">
        <v>396</v>
      </c>
      <c r="G36" s="47">
        <v>693</v>
      </c>
      <c r="H36" s="30">
        <v>197</v>
      </c>
      <c r="I36" s="30">
        <v>297.71499999999997</v>
      </c>
      <c r="J36" s="47" t="s">
        <v>6</v>
      </c>
      <c r="K36" s="30">
        <v>147.90199999999999</v>
      </c>
      <c r="L36" s="30">
        <v>199.143</v>
      </c>
      <c r="M36" s="30">
        <v>498</v>
      </c>
    </row>
    <row r="37" spans="2:14" x14ac:dyDescent="0.25">
      <c r="B37" s="15" t="s">
        <v>42</v>
      </c>
      <c r="C37" s="30">
        <v>905.51800000000003</v>
      </c>
      <c r="D37" s="30">
        <v>979.54131599999994</v>
      </c>
      <c r="E37" s="30">
        <v>1081</v>
      </c>
      <c r="F37" s="30">
        <v>929</v>
      </c>
      <c r="G37" s="30">
        <v>1004</v>
      </c>
      <c r="H37" s="30">
        <v>1107</v>
      </c>
      <c r="I37" s="30">
        <v>940.32100000000003</v>
      </c>
      <c r="J37" s="30">
        <v>1028.126</v>
      </c>
      <c r="K37" s="30">
        <v>1134.3140000000001</v>
      </c>
      <c r="L37" s="30">
        <v>955.68700000000001</v>
      </c>
      <c r="M37" s="30">
        <v>1057</v>
      </c>
    </row>
    <row r="38" spans="2:14" x14ac:dyDescent="0.25">
      <c r="B38" s="11" t="s">
        <v>43</v>
      </c>
      <c r="C38" s="46" t="s">
        <v>6</v>
      </c>
      <c r="D38" s="46">
        <v>0</v>
      </c>
      <c r="E38" s="46">
        <v>0</v>
      </c>
      <c r="F38" s="46" t="s">
        <v>6</v>
      </c>
      <c r="G38" s="46" t="s">
        <v>6</v>
      </c>
      <c r="H38" s="46" t="s">
        <v>6</v>
      </c>
      <c r="I38" s="46" t="s">
        <v>6</v>
      </c>
      <c r="J38" s="46">
        <v>225.28655499999999</v>
      </c>
      <c r="K38" s="46" t="s">
        <v>6</v>
      </c>
      <c r="L38" s="46" t="s">
        <v>6</v>
      </c>
      <c r="M38" s="46">
        <v>223.85529500000001</v>
      </c>
    </row>
    <row r="39" spans="2:14" x14ac:dyDescent="0.25">
      <c r="B39" s="29" t="s">
        <v>26</v>
      </c>
      <c r="C39" s="34">
        <f>SUM(C34:C38)</f>
        <v>13851.967000000001</v>
      </c>
      <c r="D39" s="34">
        <v>13921.622016000001</v>
      </c>
      <c r="E39" s="34">
        <v>12424</v>
      </c>
      <c r="F39" s="34">
        <f>SUM(F34:F38)+1</f>
        <v>13674</v>
      </c>
      <c r="G39" s="34">
        <f t="shared" ref="G39:L39" si="13">SUM(G34:G38)</f>
        <v>13845</v>
      </c>
      <c r="H39" s="34">
        <f t="shared" si="13"/>
        <v>12452</v>
      </c>
      <c r="I39" s="34">
        <f t="shared" si="13"/>
        <v>13386.035</v>
      </c>
      <c r="J39" s="34">
        <f t="shared" si="13"/>
        <v>13447.780555000001</v>
      </c>
      <c r="K39" s="34">
        <f t="shared" si="13"/>
        <v>12081.328000000001</v>
      </c>
      <c r="L39" s="34">
        <f t="shared" si="13"/>
        <v>13103.332</v>
      </c>
      <c r="M39" s="34">
        <f>SUM(M34:M38)-1</f>
        <v>13179.855294999999</v>
      </c>
    </row>
    <row r="40" spans="2:14" x14ac:dyDescent="0.25">
      <c r="C40" s="69"/>
      <c r="D40" s="69"/>
      <c r="E40" s="69"/>
      <c r="F40" s="69"/>
      <c r="G40" s="62"/>
      <c r="H40" s="62"/>
      <c r="I40" s="32"/>
    </row>
    <row r="41" spans="2:14" ht="30" customHeight="1" x14ac:dyDescent="0.25">
      <c r="B41" s="21" t="s">
        <v>44</v>
      </c>
      <c r="C41" s="22" t="str">
        <f t="shared" ref="C41:D41" si="14">C33</f>
        <v>Sep 30, 2026</v>
      </c>
      <c r="D41" s="22" t="str">
        <f t="shared" si="14"/>
        <v>Jun 30, 2026</v>
      </c>
      <c r="E41" s="22" t="s">
        <v>78</v>
      </c>
      <c r="F41" s="22" t="str">
        <f t="shared" ref="F41:M41" si="15">F33</f>
        <v>Jun 30, 2026</v>
      </c>
      <c r="G41" s="22" t="str">
        <f t="shared" si="15"/>
        <v>Jun 30, 2025</v>
      </c>
      <c r="H41" s="22" t="str">
        <f t="shared" si="15"/>
        <v>Jun 30, 2024</v>
      </c>
      <c r="I41" s="22" t="str">
        <f t="shared" si="15"/>
        <v>Mar 31, 2026</v>
      </c>
      <c r="J41" s="22" t="str">
        <f t="shared" si="15"/>
        <v>Mar 31, 2025</v>
      </c>
      <c r="K41" s="22" t="str">
        <f t="shared" si="15"/>
        <v>Mar 31, 2024</v>
      </c>
      <c r="L41" s="22" t="str">
        <f t="shared" si="15"/>
        <v>Dec 31, 2025</v>
      </c>
      <c r="M41" s="22" t="str">
        <f t="shared" si="15"/>
        <v>Dec 31, 2024</v>
      </c>
    </row>
    <row r="42" spans="2:14" x14ac:dyDescent="0.25">
      <c r="B42" s="29" t="s">
        <v>45</v>
      </c>
      <c r="C42" s="34">
        <v>5000</v>
      </c>
      <c r="D42" s="34">
        <v>5000</v>
      </c>
      <c r="E42" s="34">
        <v>4608</v>
      </c>
      <c r="F42" s="34">
        <v>5000</v>
      </c>
      <c r="G42" s="34">
        <v>4500</v>
      </c>
      <c r="H42" s="34">
        <v>4607.5</v>
      </c>
      <c r="I42" s="34">
        <v>5000</v>
      </c>
      <c r="J42" s="34">
        <v>4500</v>
      </c>
      <c r="K42" s="34">
        <v>4607.5</v>
      </c>
      <c r="L42" s="34">
        <v>5148.75</v>
      </c>
      <c r="M42" s="34">
        <v>4500</v>
      </c>
    </row>
    <row r="43" spans="2:14" x14ac:dyDescent="0.25">
      <c r="C43" s="48"/>
      <c r="D43" s="48"/>
      <c r="E43" s="48"/>
      <c r="F43" s="48"/>
      <c r="G43" s="48"/>
      <c r="H43" s="48"/>
      <c r="I43" s="48"/>
      <c r="J43" s="48"/>
      <c r="K43" s="48"/>
      <c r="L43" s="48"/>
      <c r="M43" s="48"/>
    </row>
    <row r="44" spans="2:14" x14ac:dyDescent="0.25">
      <c r="C44" s="53"/>
      <c r="D44" s="53"/>
      <c r="E44" s="53"/>
      <c r="F44" s="53"/>
      <c r="G44" s="53"/>
      <c r="H44" s="53"/>
      <c r="I44" s="53"/>
      <c r="J44" s="53"/>
      <c r="K44" s="53"/>
      <c r="L44" s="53"/>
      <c r="M44" s="50"/>
      <c r="N44" s="50"/>
    </row>
  </sheetData>
  <phoneticPr fontId="23" type="noConversion"/>
  <pageMargins left="0.7" right="0.7" top="0.75" bottom="0.75" header="0.3" footer="0.3"/>
  <ignoredErrors>
    <ignoredError sqref="I31:M31 I39:M39" formulaRange="1"/>
    <ignoredError sqref="G31 F13 D13" formula="1"/>
  </ignoredErrors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532628-BEDC-4902-BE1B-68ED27583FC5}">
  <dimension ref="B1:O25"/>
  <sheetViews>
    <sheetView topLeftCell="A4" workbookViewId="0">
      <selection activeCell="E6" sqref="E6"/>
    </sheetView>
  </sheetViews>
  <sheetFormatPr defaultRowHeight="15" x14ac:dyDescent="0.25"/>
  <cols>
    <col min="1" max="1" width="1.7109375" style="4" customWidth="1"/>
    <col min="2" max="2" width="69.85546875" style="4" customWidth="1"/>
    <col min="3" max="3" width="11.42578125" style="4" customWidth="1"/>
    <col min="4" max="4" width="11.5703125" style="4" bestFit="1" customWidth="1"/>
    <col min="5" max="5" width="11.5703125" style="4" customWidth="1"/>
    <col min="6" max="6" width="11.42578125" style="4" customWidth="1"/>
    <col min="7" max="8" width="11.5703125" style="4" bestFit="1" customWidth="1"/>
    <col min="9" max="9" width="11.42578125" style="4" customWidth="1"/>
    <col min="10" max="12" width="11.5703125" style="4" bestFit="1" customWidth="1"/>
    <col min="13" max="13" width="11.5703125" style="4" customWidth="1"/>
    <col min="14" max="16384" width="9.140625" style="4"/>
  </cols>
  <sheetData>
    <row r="1" spans="2:15" ht="46.5" customHeight="1" x14ac:dyDescent="0.25">
      <c r="C1" s="3" t="s">
        <v>76</v>
      </c>
    </row>
    <row r="2" spans="2:15" ht="20.25" x14ac:dyDescent="0.3">
      <c r="B2" s="2" t="s">
        <v>7</v>
      </c>
    </row>
    <row r="4" spans="2:15" ht="30" customHeight="1" x14ac:dyDescent="0.25">
      <c r="B4" s="21" t="s">
        <v>8</v>
      </c>
      <c r="C4" s="56" t="s">
        <v>71</v>
      </c>
      <c r="D4" s="56" t="s">
        <v>73</v>
      </c>
      <c r="E4" s="56" t="s">
        <v>77</v>
      </c>
      <c r="F4" s="56" t="s">
        <v>65</v>
      </c>
      <c r="G4" s="56" t="s">
        <v>66</v>
      </c>
      <c r="H4" s="56" t="s">
        <v>67</v>
      </c>
      <c r="I4" s="56" t="s">
        <v>1</v>
      </c>
      <c r="J4" s="56" t="s">
        <v>0</v>
      </c>
      <c r="K4" s="56" t="s">
        <v>2</v>
      </c>
      <c r="L4" s="56" t="s">
        <v>15</v>
      </c>
      <c r="M4" s="56" t="s">
        <v>16</v>
      </c>
    </row>
    <row r="5" spans="2:15" ht="30" customHeight="1" x14ac:dyDescent="0.25">
      <c r="B5" s="7" t="s">
        <v>9</v>
      </c>
      <c r="C5" s="8"/>
      <c r="D5" s="8"/>
      <c r="E5" s="8"/>
      <c r="F5" s="8"/>
      <c r="G5" s="8"/>
      <c r="H5" s="8"/>
      <c r="I5" s="8"/>
      <c r="J5" s="8"/>
      <c r="K5" s="8"/>
      <c r="L5" s="8"/>
      <c r="M5" s="8"/>
    </row>
    <row r="6" spans="2:15" x14ac:dyDescent="0.25">
      <c r="B6" s="15" t="s">
        <v>10</v>
      </c>
      <c r="C6" s="30">
        <v>303</v>
      </c>
      <c r="D6" s="30">
        <v>170</v>
      </c>
      <c r="E6" s="30">
        <v>174</v>
      </c>
      <c r="F6" s="30">
        <v>138</v>
      </c>
      <c r="G6" s="30">
        <v>109</v>
      </c>
      <c r="H6" s="30">
        <v>96</v>
      </c>
      <c r="I6" s="30">
        <v>-176</v>
      </c>
      <c r="J6" s="30">
        <v>-213</v>
      </c>
      <c r="K6" s="30">
        <v>-269</v>
      </c>
      <c r="L6" s="30">
        <v>20.181999999999999</v>
      </c>
      <c r="M6" s="30">
        <v>-253.21899999999999</v>
      </c>
    </row>
    <row r="7" spans="2:15" x14ac:dyDescent="0.25">
      <c r="B7" s="15" t="s">
        <v>11</v>
      </c>
      <c r="C7" s="30">
        <v>375</v>
      </c>
      <c r="D7" s="30">
        <v>447</v>
      </c>
      <c r="E7" s="30">
        <v>372</v>
      </c>
      <c r="F7" s="30">
        <v>403</v>
      </c>
      <c r="G7" s="30">
        <v>290</v>
      </c>
      <c r="H7" s="30">
        <v>300</v>
      </c>
      <c r="I7" s="30">
        <v>382</v>
      </c>
      <c r="J7" s="30">
        <v>354</v>
      </c>
      <c r="K7" s="30">
        <v>354</v>
      </c>
      <c r="L7" s="30">
        <v>1386.848</v>
      </c>
      <c r="M7" s="30">
        <v>1446.998</v>
      </c>
    </row>
    <row r="8" spans="2:15" x14ac:dyDescent="0.25">
      <c r="B8" s="11" t="s">
        <v>12</v>
      </c>
      <c r="C8" s="31">
        <v>-14</v>
      </c>
      <c r="D8" s="31">
        <v>-16</v>
      </c>
      <c r="E8" s="31">
        <v>-18</v>
      </c>
      <c r="F8" s="31">
        <v>-14</v>
      </c>
      <c r="G8" s="31">
        <v>-19</v>
      </c>
      <c r="H8" s="31">
        <v>-18</v>
      </c>
      <c r="I8" s="31">
        <v>-14</v>
      </c>
      <c r="J8" s="31">
        <v>-25</v>
      </c>
      <c r="K8" s="31">
        <v>-26</v>
      </c>
      <c r="L8" s="31">
        <v>0.20599999999999999</v>
      </c>
      <c r="M8" s="31">
        <v>-15.7</v>
      </c>
    </row>
    <row r="9" spans="2:15" x14ac:dyDescent="0.25">
      <c r="B9" s="13" t="s">
        <v>13</v>
      </c>
      <c r="C9" s="42">
        <v>663</v>
      </c>
      <c r="D9" s="42">
        <f>SUM(D6:D8)</f>
        <v>601</v>
      </c>
      <c r="E9" s="42">
        <v>528</v>
      </c>
      <c r="F9" s="42">
        <f>SUM(F6:F8)</f>
        <v>527</v>
      </c>
      <c r="G9" s="42">
        <f>SUM(G6:G8)</f>
        <v>380</v>
      </c>
      <c r="H9" s="42">
        <f>SUM(H6:H8)</f>
        <v>378</v>
      </c>
      <c r="I9" s="42">
        <f>SUM(I6:I8)-1</f>
        <v>191</v>
      </c>
      <c r="J9" s="42">
        <f>SUM(J6:J8)</f>
        <v>116</v>
      </c>
      <c r="K9" s="42">
        <f>SUM(K6:K8)</f>
        <v>59</v>
      </c>
      <c r="L9" s="42">
        <f>SUM(L6:L8)</f>
        <v>1407.2359999999999</v>
      </c>
      <c r="M9" s="42">
        <f>SUM(M6:M8)</f>
        <v>1178.079</v>
      </c>
    </row>
    <row r="10" spans="2:15" x14ac:dyDescent="0.25">
      <c r="B10" s="11" t="s">
        <v>14</v>
      </c>
      <c r="C10" s="31">
        <v>39</v>
      </c>
      <c r="D10" s="31">
        <v>-28</v>
      </c>
      <c r="E10" s="31">
        <v>-104</v>
      </c>
      <c r="F10" s="31">
        <v>-110</v>
      </c>
      <c r="G10" s="31">
        <v>-442</v>
      </c>
      <c r="H10" s="31">
        <v>-82</v>
      </c>
      <c r="I10" s="31">
        <v>-40</v>
      </c>
      <c r="J10" s="31">
        <v>75</v>
      </c>
      <c r="K10" s="31">
        <v>-3</v>
      </c>
      <c r="L10" s="31">
        <v>-324</v>
      </c>
      <c r="M10" s="31">
        <v>-107</v>
      </c>
    </row>
    <row r="11" spans="2:15" x14ac:dyDescent="0.25">
      <c r="B11" s="17" t="s">
        <v>9</v>
      </c>
      <c r="C11" s="35">
        <f>SUM(C9:C10)</f>
        <v>702</v>
      </c>
      <c r="D11" s="35">
        <f>SUM(D9:D10)</f>
        <v>573</v>
      </c>
      <c r="E11" s="35">
        <v>425</v>
      </c>
      <c r="F11" s="35">
        <f>SUM(F9:F10)</f>
        <v>417</v>
      </c>
      <c r="G11" s="35">
        <f>SUM(G9:G10)</f>
        <v>-62</v>
      </c>
      <c r="H11" s="35">
        <f t="shared" ref="H11:M11" si="0">SUM(H9:H10)</f>
        <v>296</v>
      </c>
      <c r="I11" s="35">
        <f t="shared" si="0"/>
        <v>151</v>
      </c>
      <c r="J11" s="35">
        <f t="shared" si="0"/>
        <v>191</v>
      </c>
      <c r="K11" s="35">
        <f t="shared" si="0"/>
        <v>56</v>
      </c>
      <c r="L11" s="35">
        <f t="shared" si="0"/>
        <v>1083.2359999999999</v>
      </c>
      <c r="M11" s="35">
        <f t="shared" si="0"/>
        <v>1071.079</v>
      </c>
      <c r="O11" s="58"/>
    </row>
    <row r="13" spans="2:15" x14ac:dyDescent="0.25">
      <c r="C13" s="32"/>
      <c r="F13" s="32"/>
      <c r="I13" s="32"/>
    </row>
    <row r="14" spans="2:15" x14ac:dyDescent="0.25">
      <c r="C14" s="33"/>
      <c r="D14" s="58"/>
      <c r="E14" s="58"/>
      <c r="F14" s="33"/>
      <c r="G14" s="58"/>
      <c r="I14" s="33"/>
      <c r="J14" s="58"/>
    </row>
    <row r="15" spans="2:15" x14ac:dyDescent="0.25">
      <c r="C15" s="32"/>
      <c r="E15" s="58"/>
      <c r="F15" s="32"/>
      <c r="I15" s="32"/>
    </row>
    <row r="16" spans="2:15" x14ac:dyDescent="0.25">
      <c r="C16" s="33"/>
      <c r="F16" s="33"/>
      <c r="I16" s="33"/>
      <c r="L16" s="4">
        <v>14</v>
      </c>
    </row>
    <row r="17" spans="3:13" x14ac:dyDescent="0.25">
      <c r="C17" s="33"/>
      <c r="E17" s="48"/>
      <c r="F17" s="33"/>
      <c r="I17" s="33"/>
    </row>
    <row r="18" spans="3:13" x14ac:dyDescent="0.25">
      <c r="C18" s="48"/>
      <c r="D18" s="48"/>
      <c r="E18" s="58"/>
      <c r="F18" s="48"/>
      <c r="G18" s="48"/>
      <c r="H18" s="48"/>
      <c r="I18" s="48"/>
      <c r="J18" s="48"/>
      <c r="K18" s="48"/>
      <c r="L18" s="48"/>
      <c r="M18" s="48"/>
    </row>
    <row r="19" spans="3:13" x14ac:dyDescent="0.25">
      <c r="C19" s="48"/>
      <c r="D19" s="48"/>
      <c r="E19" s="48"/>
      <c r="F19" s="48"/>
      <c r="G19" s="48"/>
      <c r="H19" s="48"/>
      <c r="I19" s="48"/>
      <c r="J19" s="48"/>
      <c r="K19" s="48"/>
      <c r="L19" s="48"/>
      <c r="M19" s="48"/>
    </row>
    <row r="20" spans="3:13" x14ac:dyDescent="0.25">
      <c r="C20" s="33"/>
      <c r="E20" s="1"/>
      <c r="F20" s="33"/>
      <c r="I20" s="33"/>
    </row>
    <row r="21" spans="3:13" x14ac:dyDescent="0.25">
      <c r="C21" s="5"/>
      <c r="E21" s="1"/>
      <c r="F21" s="5"/>
      <c r="I21" s="5"/>
    </row>
    <row r="22" spans="3:13" x14ac:dyDescent="0.25">
      <c r="E22" s="1"/>
    </row>
    <row r="23" spans="3:13" x14ac:dyDescent="0.25">
      <c r="E23" s="1"/>
    </row>
    <row r="24" spans="3:13" x14ac:dyDescent="0.25">
      <c r="E24" s="1"/>
    </row>
    <row r="25" spans="3:13" x14ac:dyDescent="0.25">
      <c r="E25" s="1"/>
    </row>
  </sheetData>
  <pageMargins left="0.7" right="0.7" top="0.75" bottom="0.75" header="0.3" footer="0.3"/>
  <ignoredErrors>
    <ignoredError sqref="I9" formula="1"/>
    <ignoredError sqref="C11" formulaRange="1"/>
  </ignoredErrors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wedavia Dokument" ma:contentTypeID="0x0101003E98CFF24161CC45BC56BDDE8E2E7C0B0057EA4369FC27E44C9A7A85CA7EB05039" ma:contentTypeVersion="36" ma:contentTypeDescription="Basmall" ma:contentTypeScope="" ma:versionID="94e868699fb27eba19af6793d6ffe20f">
  <xsd:schema xmlns:xsd="http://www.w3.org/2001/XMLSchema" xmlns:xs="http://www.w3.org/2001/XMLSchema" xmlns:p="http://schemas.microsoft.com/office/2006/metadata/properties" xmlns:ns2="f409d4a6-3497-49fc-95c7-c33b8ac76439" targetNamespace="http://schemas.microsoft.com/office/2006/metadata/properties" ma:root="true" ma:fieldsID="c0d5c50b409ba04081da97decc559c26" ns2:_="">
    <xsd:import namespace="f409d4a6-3497-49fc-95c7-c33b8ac7643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k3c9336cf59043349cbbb333077a351a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09d4a6-3497-49fc-95c7-c33b8ac76439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5a7609bf-cc9f-4174-8929-177eb6ef23ed}" ma:internalName="TaxCatchAll" ma:showField="CatchAllData" ma:web="f409d4a6-3497-49fc-95c7-c33b8ac7643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5a7609bf-cc9f-4174-8929-177eb6ef23ed}" ma:internalName="TaxCatchAllLabel" ma:readOnly="true" ma:showField="CatchAllDataLabel" ma:web="f409d4a6-3497-49fc-95c7-c33b8ac7643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3c9336cf59043349cbbb333077a351a" ma:index="13" nillable="true" ma:taxonomy="true" ma:internalName="k3c9336cf59043349cbbb333077a351a" ma:taxonomyFieldName="Dokumenttyp" ma:displayName="Dokumenttyp" ma:default="" ma:fieldId="{43c9336c-f590-4334-9cbb-b333077a351a}" ma:sspId="93a035a0-615a-4354-a291-42e5680c4c2f" ma:termSetId="4fb1aca3-3266-4777-ba14-f60656b8c2b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Details" ma:index="15" nillable="true" ma:displayName="Delat med information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3c9336cf59043349cbbb333077a351a xmlns="f409d4a6-3497-49fc-95c7-c33b8ac76439">
      <Terms xmlns="http://schemas.microsoft.com/office/infopath/2007/PartnerControls"/>
    </k3c9336cf59043349cbbb333077a351a>
    <TaxCatchAll xmlns="f409d4a6-3497-49fc-95c7-c33b8ac76439"/>
    <_dlc_DocId xmlns="f409d4a6-3497-49fc-95c7-c33b8ac76439">SWED-1100528988-123193</_dlc_DocId>
    <_dlc_DocIdUrl xmlns="f409d4a6-3497-49fc-95c7-c33b8ac76439">
      <Url>https://teamsites.airportnet.se/EkonomiFinans/_layouts/15/DocIdRedir.aspx?ID=SWED-1100528988-123193</Url>
      <Description>SWED-1100528988-123193</Description>
    </_dlc_DocIdUrl>
  </documentManagement>
</p:properties>
</file>

<file path=customXml/itemProps1.xml><?xml version="1.0" encoding="utf-8"?>
<ds:datastoreItem xmlns:ds="http://schemas.openxmlformats.org/officeDocument/2006/customXml" ds:itemID="{CB3B4CF3-AA97-4A75-89A9-30174BB0CC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09d4a6-3497-49fc-95c7-c33b8ac7643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0EA6E63-D7D0-429C-8C9A-2DCB95972220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AB57F4A7-9991-4FE7-80A0-CEE379C56BE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9434F252-7AB6-4B80-84CC-2C2988D05A03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f409d4a6-3497-49fc-95c7-c33b8ac76439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Kalkylblad</vt:lpstr>
      </vt:variant>
      <vt:variant>
        <vt:i4>4</vt:i4>
      </vt:variant>
    </vt:vector>
  </HeadingPairs>
  <TitlesOfParts>
    <vt:vector size="4" baseType="lpstr">
      <vt:lpstr>Contents</vt:lpstr>
      <vt:lpstr>Consolidated income statements</vt:lpstr>
      <vt:lpstr>Consolidated balance sheets</vt:lpstr>
      <vt:lpstr>Consolidated cash flow</vt:lpstr>
    </vt:vector>
  </TitlesOfParts>
  <Company>Swedavia AB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Jan-Erik Engström (Ekonomi och Finans - Koncernekonomi och Redovisning)</dc:creator>
  <cp:lastModifiedBy>Jan-Erik Engström (Ekonomi och Finans - Koncernekonomi</cp:lastModifiedBy>
  <dcterms:created xsi:type="dcterms:W3CDTF">2026-04-22T12:48:01Z</dcterms:created>
  <dcterms:modified xsi:type="dcterms:W3CDTF">2026-10-27T14:15:47Z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4756080-8104-4746-a42c-fe9005ab621d_Enabled">
    <vt:lpwstr>true</vt:lpwstr>
  </property>
  <property fmtid="{D5CDD505-2E9C-101B-9397-08002B2CF9AE}" pid="3" name="MSIP_Label_64756080-8104-4746-a42c-fe9005ab621d_SetDate">
    <vt:lpwstr>2026-04-22T17:45:25Z</vt:lpwstr>
  </property>
  <property fmtid="{D5CDD505-2E9C-101B-9397-08002B2CF9AE}" pid="4" name="MSIP_Label_64756080-8104-4746-a42c-fe9005ab621d_Method">
    <vt:lpwstr>Privileged</vt:lpwstr>
  </property>
  <property fmtid="{D5CDD505-2E9C-101B-9397-08002B2CF9AE}" pid="5" name="MSIP_Label_64756080-8104-4746-a42c-fe9005ab621d_Name">
    <vt:lpwstr>Intern</vt:lpwstr>
  </property>
  <property fmtid="{D5CDD505-2E9C-101B-9397-08002B2CF9AE}" pid="6" name="MSIP_Label_64756080-8104-4746-a42c-fe9005ab621d_SiteId">
    <vt:lpwstr>0b3b45c6-70cd-4220-8bf9-a1daee8f0f45</vt:lpwstr>
  </property>
  <property fmtid="{D5CDD505-2E9C-101B-9397-08002B2CF9AE}" pid="7" name="MSIP_Label_64756080-8104-4746-a42c-fe9005ab621d_ActionId">
    <vt:lpwstr>19ee585e-51b8-4444-baad-f7bbca9776b0</vt:lpwstr>
  </property>
  <property fmtid="{D5CDD505-2E9C-101B-9397-08002B2CF9AE}" pid="8" name="MSIP_Label_64756080-8104-4746-a42c-fe9005ab621d_ContentBits">
    <vt:lpwstr>1</vt:lpwstr>
  </property>
  <property fmtid="{D5CDD505-2E9C-101B-9397-08002B2CF9AE}" pid="9" name="MSIP_Label_64756080-8104-4746-a42c-fe9005ab621d_Tag">
    <vt:lpwstr>10, 0, 1, 1</vt:lpwstr>
  </property>
  <property fmtid="{D5CDD505-2E9C-101B-9397-08002B2CF9AE}" pid="10" name="ContentTypeId">
    <vt:lpwstr>0x0101003E98CFF24161CC45BC56BDDE8E2E7C0B0057EA4369FC27E44C9A7A85CA7EB05039</vt:lpwstr>
  </property>
  <property fmtid="{D5CDD505-2E9C-101B-9397-08002B2CF9AE}" pid="11" name="TaxKeyword">
    <vt:lpwstr/>
  </property>
  <property fmtid="{D5CDD505-2E9C-101B-9397-08002B2CF9AE}" pid="12" name="Dokumenttyp">
    <vt:lpwstr/>
  </property>
  <property fmtid="{D5CDD505-2E9C-101B-9397-08002B2CF9AE}" pid="13" name="TaxKeywordTaxHTField">
    <vt:lpwstr/>
  </property>
  <property fmtid="{D5CDD505-2E9C-101B-9397-08002B2CF9AE}" pid="14" name="_dlc_DocIdItemGuid">
    <vt:lpwstr>75963578-2cb4-4b40-9896-2bf1d4e07f85</vt:lpwstr>
  </property>
</Properties>
</file>